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bl" preserve="1">
  <p:cSld name="Predefinit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/>
          <p:nvPr/>
        </p:nvSpPr>
        <p:spPr>
          <a:xfrm>
            <a:off x="417600" y="1098720"/>
            <a:ext cx="437760" cy="474120"/>
          </a:xfrm>
          <a:prstGeom prst="rect">
            <a:avLst/>
          </a:prstGeom>
          <a:solidFill>
            <a:srgbClr val="ffcf0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100000"/>
              </a:lnSpc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" name=""/>
          <p:cNvSpPr/>
          <p:nvPr/>
        </p:nvSpPr>
        <p:spPr>
          <a:xfrm>
            <a:off x="800280" y="1098720"/>
            <a:ext cx="327960" cy="47412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fcf01"/>
              </a:gs>
            </a:gsLst>
            <a:lin ang="108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100000"/>
              </a:lnSpc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4" name=""/>
          <p:cNvSpPr/>
          <p:nvPr/>
        </p:nvSpPr>
        <p:spPr>
          <a:xfrm>
            <a:off x="541440" y="1521000"/>
            <a:ext cx="421920" cy="474120"/>
          </a:xfrm>
          <a:prstGeom prst="rect">
            <a:avLst/>
          </a:prstGeom>
          <a:solidFill>
            <a:srgbClr val="3333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100000"/>
              </a:lnSpc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5" name=""/>
          <p:cNvSpPr/>
          <p:nvPr/>
        </p:nvSpPr>
        <p:spPr>
          <a:xfrm>
            <a:off x="911160" y="1521000"/>
            <a:ext cx="367920" cy="47412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3333cc"/>
              </a:gs>
            </a:gsLst>
            <a:lin ang="108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100000"/>
              </a:lnSpc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6" name=""/>
          <p:cNvSpPr/>
          <p:nvPr/>
        </p:nvSpPr>
        <p:spPr>
          <a:xfrm>
            <a:off x="127080" y="1447920"/>
            <a:ext cx="559800" cy="421920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ffffff"/>
              </a:gs>
            </a:gsLst>
            <a:lin ang="81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100000"/>
              </a:lnSpc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7" name=""/>
          <p:cNvSpPr/>
          <p:nvPr/>
        </p:nvSpPr>
        <p:spPr>
          <a:xfrm>
            <a:off x="762120" y="990720"/>
            <a:ext cx="31320" cy="1051920"/>
          </a:xfrm>
          <a:prstGeom prst="rect">
            <a:avLst/>
          </a:prstGeom>
          <a:solidFill>
            <a:srgbClr val="1c1c1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100000"/>
              </a:lnSpc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8" name=""/>
          <p:cNvSpPr/>
          <p:nvPr/>
        </p:nvSpPr>
        <p:spPr>
          <a:xfrm>
            <a:off x="442800" y="1781280"/>
            <a:ext cx="8226000" cy="3132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1c1c1c"/>
              </a:gs>
            </a:gsLst>
            <a:lin ang="108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-15120" bIns="-15120" anchor="ctr">
            <a:noAutofit/>
          </a:bodyPr>
          <a:p>
            <a:pPr>
              <a:lnSpc>
                <a:spcPct val="100000"/>
              </a:lnSpc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150920" y="1294920"/>
            <a:ext cx="7779960" cy="368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spAutoFit/>
          </a:bodyPr>
          <a:p>
            <a:pPr indent="0">
              <a:buNone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Fai clic per modificare il formato del testo del titolo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1182240" y="2017800"/>
            <a:ext cx="7759440" cy="4101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Fai clic per modificare il formato del testo della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Secondo livello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Terzo livello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Quarto livello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Quinto livello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Sesto livello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Settimo livello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ftr" idx="1"/>
          </p:nvPr>
        </p:nvSpPr>
        <p:spPr>
          <a:xfrm>
            <a:off x="3657600" y="6243120"/>
            <a:ext cx="2882520" cy="444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 indent="0" algn="ctr"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algn="l" pos="0"/>
              </a:tabLst>
              <a:defRPr lang="it-IT" sz="1400" b="0" u="none" strike="noStrike">
                <a:solidFill>
                  <a:srgbClr val="000000"/>
                </a:solidFill>
                <a:effectLst/>
                <a:uFillTx/>
                <a:latin typeface="Tahoma"/>
                <a:ea typeface="Segoe UI"/>
              </a:defRPr>
            </a:lvl1pPr>
          </a:lstStyle>
          <a:p>
            <a:pPr indent="0" algn="ctr"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algn="l" pos="0"/>
              </a:tabLst>
            </a:pPr>
            <a:r>
              <a:rPr lang="it-IT" sz="1400" b="0" u="none" strike="noStrike">
                <a:solidFill>
                  <a:srgbClr val="000000"/>
                </a:solidFill>
                <a:effectLst/>
                <a:uFillTx/>
                <a:latin typeface="Tahoma"/>
                <a:ea typeface="Segoe UI"/>
              </a:rPr>
              <a:t>&lt;piè di pagina&gt;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sldNum" idx="2"/>
          </p:nvPr>
        </p:nvSpPr>
        <p:spPr>
          <a:xfrm>
            <a:off x="7042320" y="6243120"/>
            <a:ext cx="1891800" cy="444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 indent="0" algn="r"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algn="l" pos="0"/>
              </a:tabLst>
              <a:defRPr lang="it-IT" sz="1400" b="0" u="none" strike="noStrike">
                <a:solidFill>
                  <a:srgbClr val="000000"/>
                </a:solidFill>
                <a:effectLst/>
                <a:uFillTx/>
                <a:latin typeface="Tahoma"/>
                <a:ea typeface="Segoe UI"/>
              </a:defRPr>
            </a:lvl1pPr>
          </a:lstStyle>
          <a:p>
            <a:pPr indent="0" algn="r"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algn="l" pos="0"/>
              </a:tabLst>
            </a:pPr>
            <a:fld id="{CEDC64A3-2723-4EA9-AA2E-48731ACEA489}" type="slidenum">
              <a:rPr lang="it-IT" sz="1400" b="0" u="none" strike="noStrike">
                <a:solidFill>
                  <a:srgbClr val="000000"/>
                </a:solidFill>
                <a:effectLst/>
                <a:uFillTx/>
                <a:latin typeface="Tahoma"/>
                <a:ea typeface="Segoe UI"/>
              </a:rPr>
              <a:t>&lt;numero&gt;</a:t>
            </a:fld>
            <a:endParaRPr lang="it-IT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dt" idx="3"/>
          </p:nvPr>
        </p:nvSpPr>
        <p:spPr>
          <a:xfrm>
            <a:off x="1162080" y="6243120"/>
            <a:ext cx="1891800" cy="444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 indent="0">
              <a:buNone/>
              <a:defRPr lang="it-IT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it-IT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&lt;data/ora&gt;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Predefinito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"/>
          <p:cNvSpPr/>
          <p:nvPr/>
        </p:nvSpPr>
        <p:spPr>
          <a:xfrm>
            <a:off x="417600" y="1098720"/>
            <a:ext cx="437760" cy="474120"/>
          </a:xfrm>
          <a:prstGeom prst="rect">
            <a:avLst/>
          </a:prstGeom>
          <a:solidFill>
            <a:srgbClr val="ffcf0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100000"/>
              </a:lnSpc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5" name=""/>
          <p:cNvSpPr/>
          <p:nvPr/>
        </p:nvSpPr>
        <p:spPr>
          <a:xfrm>
            <a:off x="800280" y="1098720"/>
            <a:ext cx="327960" cy="47412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fcf01"/>
              </a:gs>
            </a:gsLst>
            <a:lin ang="108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100000"/>
              </a:lnSpc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6" name=""/>
          <p:cNvSpPr/>
          <p:nvPr/>
        </p:nvSpPr>
        <p:spPr>
          <a:xfrm>
            <a:off x="541440" y="1521000"/>
            <a:ext cx="421920" cy="474120"/>
          </a:xfrm>
          <a:prstGeom prst="rect">
            <a:avLst/>
          </a:prstGeom>
          <a:solidFill>
            <a:srgbClr val="3333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100000"/>
              </a:lnSpc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7" name=""/>
          <p:cNvSpPr/>
          <p:nvPr/>
        </p:nvSpPr>
        <p:spPr>
          <a:xfrm>
            <a:off x="911160" y="1521000"/>
            <a:ext cx="367920" cy="47412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3333cc"/>
              </a:gs>
            </a:gsLst>
            <a:lin ang="108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100000"/>
              </a:lnSpc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8" name=""/>
          <p:cNvSpPr/>
          <p:nvPr/>
        </p:nvSpPr>
        <p:spPr>
          <a:xfrm>
            <a:off x="127080" y="1447920"/>
            <a:ext cx="559800" cy="421920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ffffff"/>
              </a:gs>
            </a:gsLst>
            <a:lin ang="81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100000"/>
              </a:lnSpc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9" name=""/>
          <p:cNvSpPr/>
          <p:nvPr/>
        </p:nvSpPr>
        <p:spPr>
          <a:xfrm>
            <a:off x="762120" y="990720"/>
            <a:ext cx="31320" cy="1051920"/>
          </a:xfrm>
          <a:prstGeom prst="rect">
            <a:avLst/>
          </a:prstGeom>
          <a:solidFill>
            <a:srgbClr val="1c1c1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100000"/>
              </a:lnSpc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0" name=""/>
          <p:cNvSpPr/>
          <p:nvPr/>
        </p:nvSpPr>
        <p:spPr>
          <a:xfrm>
            <a:off x="442800" y="1781280"/>
            <a:ext cx="8226000" cy="3132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1c1c1c"/>
              </a:gs>
            </a:gsLst>
            <a:lin ang="108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-15120" bIns="-15120" anchor="ctr">
            <a:noAutofit/>
          </a:bodyPr>
          <a:p>
            <a:pPr>
              <a:lnSpc>
                <a:spcPct val="100000"/>
              </a:lnSpc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150920" y="1294920"/>
            <a:ext cx="7779960" cy="368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spAutoFit/>
          </a:bodyPr>
          <a:p>
            <a:pPr indent="0">
              <a:buNone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Fai clic per modificare il formato del testo del titolo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ftr" idx="4"/>
          </p:nvPr>
        </p:nvSpPr>
        <p:spPr>
          <a:xfrm>
            <a:off x="3657600" y="6243120"/>
            <a:ext cx="2882520" cy="444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 indent="0" algn="ctr"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algn="l" pos="0"/>
              </a:tabLst>
              <a:defRPr lang="it-IT" sz="1400" b="0" u="none" strike="noStrike">
                <a:solidFill>
                  <a:srgbClr val="000000"/>
                </a:solidFill>
                <a:effectLst/>
                <a:uFillTx/>
                <a:latin typeface="Tahoma"/>
                <a:ea typeface="Segoe UI"/>
              </a:defRPr>
            </a:lvl1pPr>
          </a:lstStyle>
          <a:p>
            <a:pPr indent="0" algn="ctr"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algn="l" pos="0"/>
              </a:tabLst>
            </a:pPr>
            <a:r>
              <a:rPr lang="it-IT" sz="1400" b="0" u="none" strike="noStrike">
                <a:solidFill>
                  <a:srgbClr val="000000"/>
                </a:solidFill>
                <a:effectLst/>
                <a:uFillTx/>
                <a:latin typeface="Tahoma"/>
                <a:ea typeface="Segoe UI"/>
              </a:rPr>
              <a:t>&lt;piè di pagina&gt;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sldNum" idx="5"/>
          </p:nvPr>
        </p:nvSpPr>
        <p:spPr>
          <a:xfrm>
            <a:off x="7042320" y="6243120"/>
            <a:ext cx="1891800" cy="444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 indent="0" algn="r"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algn="l" pos="0"/>
              </a:tabLst>
              <a:defRPr lang="it-IT" sz="1400" b="0" u="none" strike="noStrike">
                <a:solidFill>
                  <a:srgbClr val="000000"/>
                </a:solidFill>
                <a:effectLst/>
                <a:uFillTx/>
                <a:latin typeface="Tahoma"/>
                <a:ea typeface="Segoe UI"/>
              </a:defRPr>
            </a:lvl1pPr>
          </a:lstStyle>
          <a:p>
            <a:pPr indent="0" algn="r"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algn="l" pos="0"/>
              </a:tabLst>
            </a:pPr>
            <a:fld id="{F828F905-74DE-4AC6-8BB8-B3485B2904A9}" type="slidenum">
              <a:rPr lang="it-IT" sz="1400" b="0" u="none" strike="noStrike">
                <a:solidFill>
                  <a:srgbClr val="000000"/>
                </a:solidFill>
                <a:effectLst/>
                <a:uFillTx/>
                <a:latin typeface="Tahoma"/>
                <a:ea typeface="Segoe UI"/>
              </a:rPr>
              <a:t>&lt;numero&gt;</a:t>
            </a:fld>
            <a:endParaRPr lang="it-IT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dt" idx="6"/>
          </p:nvPr>
        </p:nvSpPr>
        <p:spPr>
          <a:xfrm>
            <a:off x="1162080" y="6243120"/>
            <a:ext cx="1891800" cy="444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 indent="0">
              <a:buNone/>
              <a:defRPr lang="it-IT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it-IT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&lt;data/ora&gt;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Fai clic per modificare il formato del testo della struttura</a:t>
            </a:r>
            <a:endParaRPr lang="it-IT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Secondo livello struttura</a:t>
            </a:r>
            <a:endParaRPr lang="it-IT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Terzo livello struttura</a:t>
            </a:r>
            <a:endParaRPr lang="it-IT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Quarto livello struttura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Quinto livello struttura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Sesto livello struttura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Settimo livello struttura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redefinito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"/>
          <p:cNvSpPr/>
          <p:nvPr/>
        </p:nvSpPr>
        <p:spPr>
          <a:xfrm>
            <a:off x="417600" y="1098720"/>
            <a:ext cx="437760" cy="474120"/>
          </a:xfrm>
          <a:prstGeom prst="rect">
            <a:avLst/>
          </a:prstGeom>
          <a:solidFill>
            <a:srgbClr val="ffcf0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100000"/>
              </a:lnSpc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7" name=""/>
          <p:cNvSpPr/>
          <p:nvPr/>
        </p:nvSpPr>
        <p:spPr>
          <a:xfrm>
            <a:off x="800280" y="1098720"/>
            <a:ext cx="327960" cy="47412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fcf01"/>
              </a:gs>
            </a:gsLst>
            <a:lin ang="108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100000"/>
              </a:lnSpc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8" name=""/>
          <p:cNvSpPr/>
          <p:nvPr/>
        </p:nvSpPr>
        <p:spPr>
          <a:xfrm>
            <a:off x="541440" y="1521000"/>
            <a:ext cx="421920" cy="474120"/>
          </a:xfrm>
          <a:prstGeom prst="rect">
            <a:avLst/>
          </a:prstGeom>
          <a:solidFill>
            <a:srgbClr val="3333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100000"/>
              </a:lnSpc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9" name=""/>
          <p:cNvSpPr/>
          <p:nvPr/>
        </p:nvSpPr>
        <p:spPr>
          <a:xfrm>
            <a:off x="911160" y="1521000"/>
            <a:ext cx="367920" cy="47412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3333cc"/>
              </a:gs>
            </a:gsLst>
            <a:lin ang="108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100000"/>
              </a:lnSpc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0" name=""/>
          <p:cNvSpPr/>
          <p:nvPr/>
        </p:nvSpPr>
        <p:spPr>
          <a:xfrm>
            <a:off x="127080" y="1447920"/>
            <a:ext cx="559800" cy="421920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ffffff"/>
              </a:gs>
            </a:gsLst>
            <a:lin ang="81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100000"/>
              </a:lnSpc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1" name=""/>
          <p:cNvSpPr/>
          <p:nvPr/>
        </p:nvSpPr>
        <p:spPr>
          <a:xfrm>
            <a:off x="762120" y="990720"/>
            <a:ext cx="31320" cy="1051920"/>
          </a:xfrm>
          <a:prstGeom prst="rect">
            <a:avLst/>
          </a:prstGeom>
          <a:solidFill>
            <a:srgbClr val="1c1c1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100000"/>
              </a:lnSpc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2" name=""/>
          <p:cNvSpPr/>
          <p:nvPr/>
        </p:nvSpPr>
        <p:spPr>
          <a:xfrm>
            <a:off x="442800" y="1781280"/>
            <a:ext cx="8226000" cy="3132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1c1c1c"/>
              </a:gs>
            </a:gsLst>
            <a:lin ang="108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-15120" bIns="-15120" anchor="ctr">
            <a:noAutofit/>
          </a:bodyPr>
          <a:p>
            <a:pPr>
              <a:lnSpc>
                <a:spcPct val="100000"/>
              </a:lnSpc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150920" y="1294920"/>
            <a:ext cx="7779960" cy="368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spAutoFit/>
          </a:bodyPr>
          <a:p>
            <a:pPr indent="0">
              <a:buNone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Fai clic per modificare il formato del testo del titolo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1182240" y="2017800"/>
            <a:ext cx="7759440" cy="4101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Fai clic per modificare il formato del testo della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Secondo livello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Terzo livello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Quarto livello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Quinto livello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Sesto livello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Settimo livello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ftr" idx="7"/>
          </p:nvPr>
        </p:nvSpPr>
        <p:spPr>
          <a:xfrm>
            <a:off x="3657600" y="6243120"/>
            <a:ext cx="2882520" cy="444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 indent="0" algn="ctr"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algn="l" pos="0"/>
              </a:tabLst>
              <a:defRPr lang="it-IT" sz="1400" b="0" u="none" strike="noStrike">
                <a:solidFill>
                  <a:srgbClr val="000000"/>
                </a:solidFill>
                <a:effectLst/>
                <a:uFillTx/>
                <a:latin typeface="Tahoma"/>
                <a:ea typeface="Segoe UI"/>
              </a:defRPr>
            </a:lvl1pPr>
          </a:lstStyle>
          <a:p>
            <a:pPr indent="0" algn="ctr"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algn="l" pos="0"/>
              </a:tabLst>
            </a:pPr>
            <a:r>
              <a:rPr lang="it-IT" sz="1400" b="0" u="none" strike="noStrike">
                <a:solidFill>
                  <a:srgbClr val="000000"/>
                </a:solidFill>
                <a:effectLst/>
                <a:uFillTx/>
                <a:latin typeface="Tahoma"/>
                <a:ea typeface="Segoe UI"/>
              </a:rPr>
              <a:t>&lt;piè di pagina&gt;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sldNum" idx="8"/>
          </p:nvPr>
        </p:nvSpPr>
        <p:spPr>
          <a:xfrm>
            <a:off x="7042320" y="6243120"/>
            <a:ext cx="1891800" cy="444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 indent="0" algn="r"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algn="l" pos="0"/>
              </a:tabLst>
              <a:defRPr lang="it-IT" sz="1400" b="0" u="none" strike="noStrike">
                <a:solidFill>
                  <a:srgbClr val="000000"/>
                </a:solidFill>
                <a:effectLst/>
                <a:uFillTx/>
                <a:latin typeface="Tahoma"/>
                <a:ea typeface="Segoe UI"/>
              </a:defRPr>
            </a:lvl1pPr>
          </a:lstStyle>
          <a:p>
            <a:pPr indent="0" algn="r"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algn="l" pos="0"/>
              </a:tabLst>
            </a:pPr>
            <a:fld id="{20BD5E73-9886-4F4A-8348-3A69DB6DC931}" type="slidenum">
              <a:rPr lang="it-IT" sz="1400" b="0" u="none" strike="noStrike">
                <a:solidFill>
                  <a:srgbClr val="000000"/>
                </a:solidFill>
                <a:effectLst/>
                <a:uFillTx/>
                <a:latin typeface="Tahoma"/>
                <a:ea typeface="Segoe UI"/>
              </a:rPr>
              <a:t>&lt;numero&gt;</a:t>
            </a:fld>
            <a:endParaRPr lang="it-IT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dt" idx="9"/>
          </p:nvPr>
        </p:nvSpPr>
        <p:spPr>
          <a:xfrm>
            <a:off x="1162080" y="6243120"/>
            <a:ext cx="1891800" cy="444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 indent="0">
              <a:buNone/>
              <a:defRPr lang="it-IT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it-IT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&lt;data/ora&gt;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redefinito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"/>
          <p:cNvSpPr/>
          <p:nvPr/>
        </p:nvSpPr>
        <p:spPr>
          <a:xfrm>
            <a:off x="417600" y="1098720"/>
            <a:ext cx="437760" cy="474120"/>
          </a:xfrm>
          <a:prstGeom prst="rect">
            <a:avLst/>
          </a:prstGeom>
          <a:solidFill>
            <a:srgbClr val="ffcf0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100000"/>
              </a:lnSpc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9" name=""/>
          <p:cNvSpPr/>
          <p:nvPr/>
        </p:nvSpPr>
        <p:spPr>
          <a:xfrm>
            <a:off x="800280" y="1098720"/>
            <a:ext cx="327960" cy="47412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fcf01"/>
              </a:gs>
            </a:gsLst>
            <a:lin ang="108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100000"/>
              </a:lnSpc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40" name=""/>
          <p:cNvSpPr/>
          <p:nvPr/>
        </p:nvSpPr>
        <p:spPr>
          <a:xfrm>
            <a:off x="541440" y="1521000"/>
            <a:ext cx="421920" cy="474120"/>
          </a:xfrm>
          <a:prstGeom prst="rect">
            <a:avLst/>
          </a:prstGeom>
          <a:solidFill>
            <a:srgbClr val="3333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100000"/>
              </a:lnSpc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41" name=""/>
          <p:cNvSpPr/>
          <p:nvPr/>
        </p:nvSpPr>
        <p:spPr>
          <a:xfrm>
            <a:off x="911160" y="1521000"/>
            <a:ext cx="367920" cy="47412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3333cc"/>
              </a:gs>
            </a:gsLst>
            <a:lin ang="108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100000"/>
              </a:lnSpc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42" name=""/>
          <p:cNvSpPr/>
          <p:nvPr/>
        </p:nvSpPr>
        <p:spPr>
          <a:xfrm>
            <a:off x="127080" y="1447920"/>
            <a:ext cx="559800" cy="421920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ffffff"/>
              </a:gs>
            </a:gsLst>
            <a:lin ang="81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100000"/>
              </a:lnSpc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43" name=""/>
          <p:cNvSpPr/>
          <p:nvPr/>
        </p:nvSpPr>
        <p:spPr>
          <a:xfrm>
            <a:off x="762120" y="990720"/>
            <a:ext cx="31320" cy="1051920"/>
          </a:xfrm>
          <a:prstGeom prst="rect">
            <a:avLst/>
          </a:prstGeom>
          <a:solidFill>
            <a:srgbClr val="1c1c1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100000"/>
              </a:lnSpc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44" name=""/>
          <p:cNvSpPr/>
          <p:nvPr/>
        </p:nvSpPr>
        <p:spPr>
          <a:xfrm>
            <a:off x="442800" y="1781280"/>
            <a:ext cx="8226000" cy="3132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1c1c1c"/>
              </a:gs>
            </a:gsLst>
            <a:lin ang="108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-15120" bIns="-15120" anchor="ctr">
            <a:noAutofit/>
          </a:bodyPr>
          <a:p>
            <a:pPr>
              <a:lnSpc>
                <a:spcPct val="100000"/>
              </a:lnSpc>
            </a:pP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45" name="PlaceHolder 1"/>
          <p:cNvSpPr>
            <a:spLocks noGrp="1"/>
          </p:cNvSpPr>
          <p:nvPr>
            <p:ph type="ftr" idx="10"/>
          </p:nvPr>
        </p:nvSpPr>
        <p:spPr>
          <a:xfrm>
            <a:off x="3657600" y="6243120"/>
            <a:ext cx="2882520" cy="444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 indent="0" algn="ctr"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algn="l" pos="0"/>
              </a:tabLst>
              <a:defRPr lang="it-IT" sz="1400" b="0" u="none" strike="noStrike">
                <a:solidFill>
                  <a:srgbClr val="000000"/>
                </a:solidFill>
                <a:effectLst/>
                <a:uFillTx/>
                <a:latin typeface="Tahoma"/>
                <a:ea typeface="Segoe UI"/>
              </a:defRPr>
            </a:lvl1pPr>
          </a:lstStyle>
          <a:p>
            <a:pPr indent="0" algn="ctr"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algn="l" pos="0"/>
              </a:tabLst>
            </a:pPr>
            <a:r>
              <a:rPr lang="it-IT" sz="1400" b="0" u="none" strike="noStrike">
                <a:solidFill>
                  <a:srgbClr val="000000"/>
                </a:solidFill>
                <a:effectLst/>
                <a:uFillTx/>
                <a:latin typeface="Tahoma"/>
                <a:ea typeface="Segoe UI"/>
              </a:rPr>
              <a:t>&lt;piè di pagina&gt;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sldNum" idx="11"/>
          </p:nvPr>
        </p:nvSpPr>
        <p:spPr>
          <a:xfrm>
            <a:off x="7042320" y="6243120"/>
            <a:ext cx="1891800" cy="444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 indent="0" algn="r"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algn="l" pos="0"/>
              </a:tabLst>
              <a:defRPr lang="it-IT" sz="1400" b="0" u="none" strike="noStrike">
                <a:solidFill>
                  <a:srgbClr val="000000"/>
                </a:solidFill>
                <a:effectLst/>
                <a:uFillTx/>
                <a:latin typeface="Tahoma"/>
                <a:ea typeface="Segoe UI"/>
              </a:defRPr>
            </a:lvl1pPr>
          </a:lstStyle>
          <a:p>
            <a:pPr indent="0" algn="r"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algn="l" pos="0"/>
              </a:tabLst>
            </a:pPr>
            <a:fld id="{AA677BC8-328C-4D26-99EE-604CBE991942}" type="slidenum">
              <a:rPr lang="it-IT" sz="1400" b="0" u="none" strike="noStrike">
                <a:solidFill>
                  <a:srgbClr val="000000"/>
                </a:solidFill>
                <a:effectLst/>
                <a:uFillTx/>
                <a:latin typeface="Tahoma"/>
                <a:ea typeface="Segoe UI"/>
              </a:rPr>
              <a:t>&lt;numero&gt;</a:t>
            </a:fld>
            <a:endParaRPr lang="it-IT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dt" idx="12"/>
          </p:nvPr>
        </p:nvSpPr>
        <p:spPr>
          <a:xfrm>
            <a:off x="1162080" y="6243120"/>
            <a:ext cx="1891800" cy="444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 indent="0">
              <a:buNone/>
              <a:defRPr lang="it-IT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it-IT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&lt;data/ora&gt;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it-IT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Fai clic per modificare il formato del testo del titolo</a:t>
            </a:r>
            <a:endParaRPr lang="it-IT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Fai clic per modificare il formato del testo della struttura</a:t>
            </a:r>
            <a:endParaRPr lang="it-IT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Secondo livello struttura</a:t>
            </a:r>
            <a:endParaRPr lang="it-IT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Terzo livello struttura</a:t>
            </a:r>
            <a:endParaRPr lang="it-IT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Quarto livello struttura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Quinto livello struttura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Sesto livello struttura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Settimo livello struttura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4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4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4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4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4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4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4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4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"/>
          <p:cNvSpPr/>
          <p:nvPr/>
        </p:nvSpPr>
        <p:spPr>
          <a:xfrm>
            <a:off x="1181160" y="1638360"/>
            <a:ext cx="7237080" cy="165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3360"/>
                <a:tab algn="l" pos="10772640"/>
                <a:tab algn="l" pos="10774440"/>
                <a:tab algn="l" pos="10775880"/>
                <a:tab algn="l" pos="10777680"/>
                <a:tab algn="l" pos="10779120"/>
                <a:tab algn="l" pos="10780560"/>
                <a:tab algn="l" pos="10782360"/>
              </a:tabLst>
            </a:pPr>
            <a:r>
              <a:rPr lang="it-IT" sz="4000" b="0" i="1" u="sng" strike="noStrike">
                <a:solidFill>
                  <a:srgbClr val="000000"/>
                </a:solidFill>
                <a:effectLst/>
                <a:uFillTx/>
                <a:latin typeface="Tahoma"/>
                <a:ea typeface="Arial"/>
              </a:rPr>
              <a:t>DISTRETTO DI RIMINI </a:t>
            </a:r>
            <a:br>
              <a:rPr sz="4000"/>
            </a:br>
            <a:br>
              <a:rPr sz="4000"/>
            </a:br>
            <a:r>
              <a:rPr lang="it-IT" sz="4000" b="1" u="none" strike="noStrike">
                <a:solidFill>
                  <a:srgbClr val="000000"/>
                </a:solidFill>
                <a:effectLst/>
                <a:uFillTx/>
                <a:latin typeface="Tahoma"/>
                <a:ea typeface="Arial"/>
              </a:rPr>
              <a:t>PIANO DI ZONA PER LA SALUTE E IL BENESSERE SOCIALE</a:t>
            </a:r>
            <a:endParaRPr lang="it-IT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"/>
          <p:cNvSpPr/>
          <p:nvPr/>
        </p:nvSpPr>
        <p:spPr>
          <a:xfrm>
            <a:off x="304920" y="3962520"/>
            <a:ext cx="8610120" cy="175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>
              <a:lnSpc>
                <a:spcPct val="100000"/>
              </a:lnSpc>
              <a:spcBef>
                <a:spcPts val="814"/>
              </a:spcBef>
              <a:spcAft>
                <a:spcPts val="11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3360"/>
                <a:tab algn="l" pos="10772640"/>
                <a:tab algn="l" pos="10774440"/>
                <a:tab algn="l" pos="10775880"/>
                <a:tab algn="l" pos="10777680"/>
                <a:tab algn="l" pos="10779120"/>
                <a:tab algn="l" pos="10780560"/>
                <a:tab algn="l" pos="10782360"/>
              </a:tabLst>
            </a:pPr>
            <a:r>
              <a:rPr lang="it-IT" sz="3200" b="1" u="none" strike="noStrike">
                <a:solidFill>
                  <a:srgbClr val="333399"/>
                </a:solidFill>
                <a:effectLst/>
                <a:uFillTx/>
                <a:latin typeface="Tahoma"/>
                <a:ea typeface="Arial"/>
              </a:rPr>
              <a:t>PROGRAMMA ATTUATIVO ANNUALE 2026</a:t>
            </a:r>
            <a:endParaRPr lang="it-IT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"/>
          <p:cNvSpPr/>
          <p:nvPr/>
        </p:nvSpPr>
        <p:spPr>
          <a:xfrm>
            <a:off x="989640" y="-540000"/>
            <a:ext cx="7650000" cy="131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3360"/>
                <a:tab algn="l" pos="10772640"/>
                <a:tab algn="l" pos="10774440"/>
                <a:tab algn="l" pos="10775880"/>
                <a:tab algn="l" pos="10777680"/>
                <a:tab algn="l" pos="10779120"/>
                <a:tab algn="l" pos="10780560"/>
                <a:tab algn="l" pos="10782360"/>
              </a:tabLst>
            </a:pPr>
            <a:r>
              <a:rPr lang="it-IT" sz="2400" b="1" u="none" strike="noStrike">
                <a:solidFill>
                  <a:srgbClr val="333399"/>
                </a:solidFill>
                <a:effectLst/>
                <a:uFillTx/>
                <a:latin typeface="Tahoma"/>
                <a:ea typeface="Arial"/>
              </a:rPr>
              <a:t>FONDO SOCIALE LOCALE – quota statale 2026</a:t>
            </a:r>
            <a:endParaRPr lang="it-IT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72" name=""/>
          <p:cNvGraphicFramePr/>
          <p:nvPr/>
        </p:nvGraphicFramePr>
        <p:xfrm>
          <a:off x="0" y="803520"/>
          <a:ext cx="9174960" cy="5316480"/>
        </p:xfrm>
        <a:graphic>
          <a:graphicData uri="http://schemas.openxmlformats.org/drawingml/2006/table">
            <a:tbl>
              <a:tblPr/>
              <a:tblGrid>
                <a:gridCol w="3208680"/>
                <a:gridCol w="1697400"/>
                <a:gridCol w="1589760"/>
                <a:gridCol w="1475640"/>
                <a:gridCol w="1203840"/>
              </a:tblGrid>
              <a:tr h="530640"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Progetto distrettuale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quota 2025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quota 2026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 </a:t>
                      </a:r>
                      <a:r>
                        <a:rPr lang="it-IT" sz="20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differenze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note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897480"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Fondo distrettuale per inserimento in struttura di minori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€ 240.000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€ 240.000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€ 0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endParaRPr lang="it-IT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954360"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Casa delle emergenze (finanziato con Fondo povertà quota pronto intervento) 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€ 0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€ 0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€ 0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€ 246.000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134720"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Fondo a sostegno della gestione associata area minori (finanziato in parte con economie 2025)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€ 100.000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€ 53.798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€ 0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Microsoft YaHei"/>
                        </a:rPr>
                        <a:t>€ 46.202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897480"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93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Care Leavers struttura per l’autonomia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€ 110.000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€ 110.000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€ 0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endParaRPr lang="it-IT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901800"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Risorse destinate alla programmazione dei singoli Enti Locali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endParaRPr lang="it-IT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€ 7.124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endParaRPr lang="it-IT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endParaRPr lang="it-IT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"/>
          <p:cNvSpPr/>
          <p:nvPr/>
        </p:nvSpPr>
        <p:spPr>
          <a:xfrm>
            <a:off x="1222200" y="-398160"/>
            <a:ext cx="7650000" cy="131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3360"/>
                <a:tab algn="l" pos="10772640"/>
                <a:tab algn="l" pos="10774440"/>
                <a:tab algn="l" pos="10775880"/>
                <a:tab algn="l" pos="10777680"/>
                <a:tab algn="l" pos="10779120"/>
                <a:tab algn="l" pos="10780560"/>
                <a:tab algn="l" pos="10782360"/>
              </a:tabLst>
            </a:pPr>
            <a:r>
              <a:rPr lang="it-IT" sz="2400" b="1" u="none" strike="noStrike">
                <a:solidFill>
                  <a:srgbClr val="333399"/>
                </a:solidFill>
                <a:effectLst/>
                <a:uFillTx/>
                <a:latin typeface="Tahoma"/>
                <a:ea typeface="Arial"/>
              </a:rPr>
              <a:t>FONDO SOCIALE LOCALE – quota statale 2026</a:t>
            </a:r>
            <a:endParaRPr lang="it-IT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74" name=""/>
          <p:cNvGraphicFramePr/>
          <p:nvPr/>
        </p:nvGraphicFramePr>
        <p:xfrm>
          <a:off x="0" y="920520"/>
          <a:ext cx="9144000" cy="6688440"/>
        </p:xfrm>
        <a:graphic>
          <a:graphicData uri="http://schemas.openxmlformats.org/drawingml/2006/table">
            <a:tbl>
              <a:tblPr/>
              <a:tblGrid>
                <a:gridCol w="1085040"/>
                <a:gridCol w="2881080"/>
                <a:gridCol w="1850400"/>
                <a:gridCol w="1647360"/>
                <a:gridCol w="1680120"/>
              </a:tblGrid>
              <a:tr h="676440">
                <a:tc gridSpan="4"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18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FONDI STATALI – AREA FAMIGLIA E MINORI: misure per il sostegno e l’inclusione</a:t>
                      </a:r>
                      <a:endParaRPr lang="it-IT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12240">
                      <a:noFill/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00fff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lang="it-IT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lang="it-IT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lang="it-IT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4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427.737</a:t>
                      </a:r>
                      <a:endParaRPr lang="it-IT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12240">
                      <a:noFill/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00ffff"/>
                    </a:solidFill>
                  </a:tcPr>
                </a:tc>
              </a:tr>
              <a:tr h="560880"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 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progetto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quota 2025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quota 2026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 differenze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681480"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1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distretto</a:t>
                      </a:r>
                      <a:endParaRPr lang="it-IT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Bando per erogazione contributi a famiglie numerose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€ 70.000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€ 70.000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€ 0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77720"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1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distretto</a:t>
                      </a:r>
                      <a:endParaRPr lang="it-IT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Attività pomeridiane per utenti del CSM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€ 20.000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€ 20.000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€ 0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38840"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1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distretto</a:t>
                      </a:r>
                      <a:endParaRPr lang="it-IT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Progetto Emporio solidale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€ 52.000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€ 52.000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€ 0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64760"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1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distretto</a:t>
                      </a:r>
                      <a:endParaRPr lang="it-IT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Poliambulatori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€ 7.250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€ 12.500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+ € 5.250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560880"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93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1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distretto</a:t>
                      </a:r>
                      <a:endParaRPr lang="it-IT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Progetto PASSI-immigrazione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€ 35.000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€ 35.000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+ € 35.000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608400"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93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1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distretto</a:t>
                      </a:r>
                      <a:endParaRPr lang="it-IT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Interventi a contrasto della violenza di genere: CAV e case rifugio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€ 21.048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€ 21.048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€ 0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560880"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tot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 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€ 205.298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€ 210.548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+ € 5.250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612720"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 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Risorse destinate alla programmazione dei singoli Enti Locali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€ 257.256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€ 217.189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- € 40.067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"/>
          <p:cNvSpPr/>
          <p:nvPr/>
        </p:nvSpPr>
        <p:spPr>
          <a:xfrm>
            <a:off x="914760" y="-56160"/>
            <a:ext cx="7680240" cy="596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3360"/>
                <a:tab algn="l" pos="10772640"/>
                <a:tab algn="l" pos="10774440"/>
                <a:tab algn="l" pos="10775880"/>
                <a:tab algn="l" pos="10777680"/>
                <a:tab algn="l" pos="10779120"/>
                <a:tab algn="l" pos="10780560"/>
                <a:tab algn="l" pos="10782360"/>
              </a:tabLst>
            </a:pPr>
            <a:r>
              <a:rPr lang="it-IT" sz="2400" b="1" u="none" strike="noStrike">
                <a:solidFill>
                  <a:srgbClr val="333399"/>
                </a:solidFill>
                <a:effectLst/>
                <a:uFillTx/>
                <a:latin typeface="Tahoma"/>
                <a:ea typeface="Arial"/>
              </a:rPr>
              <a:t>FONDI FINALIZZATI</a:t>
            </a:r>
            <a:endParaRPr lang="it-IT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76" name=""/>
          <p:cNvGraphicFramePr/>
          <p:nvPr/>
        </p:nvGraphicFramePr>
        <p:xfrm>
          <a:off x="0" y="720000"/>
          <a:ext cx="8721360" cy="5939640"/>
        </p:xfrm>
        <a:graphic>
          <a:graphicData uri="http://schemas.openxmlformats.org/drawingml/2006/table">
            <a:tbl>
              <a:tblPr/>
              <a:tblGrid>
                <a:gridCol w="3638160"/>
                <a:gridCol w="2599920"/>
                <a:gridCol w="2912040"/>
              </a:tblGrid>
              <a:tr h="533160"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2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Contributi ai Centri per le Famiglie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2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quota 2025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2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quota 2026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/>
                    </a:solidFill>
                  </a:tcPr>
                </a:tc>
              </a:tr>
              <a:tr h="339120"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2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Rimini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2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 €   56.012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2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 €  74.271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39120"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2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Santarcangelo di R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2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 €  46.863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2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 € 46.863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39120"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2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Fondo mobilità sociale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2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quota 2025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2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quota 2026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/>
                    </a:solidFill>
                  </a:tcPr>
                </a:tc>
              </a:tr>
              <a:tr h="339120"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2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Rimini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2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 € 92.527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2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 € 92.527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533160"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2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Fondo Contrasto alle diseguaglianze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2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quota 2025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2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quota 2026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/>
                    </a:solidFill>
                  </a:tcPr>
                </a:tc>
              </a:tr>
              <a:tr h="339120"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2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Rimini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2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 €  178.483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2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 € 178.483 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12240">
                      <a:noFill/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533160"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2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Fondo Contrasto alla povertà minorile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2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quota 2025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2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quota 2026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/>
                    </a:solidFill>
                  </a:tcPr>
                </a:tc>
              </a:tr>
              <a:tr h="339120"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2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Rimini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2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 €  120.009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2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 €  120.009 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920160"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2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Sostegno degli interventi a favore di minori e qualificazione del sistema di accoglienza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2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quota 2025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2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quota 2026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/>
                    </a:solidFill>
                  </a:tcPr>
                </a:tc>
              </a:tr>
              <a:tr h="459000"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93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2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Rimini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2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€ 70.911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2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€ 26.894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59000"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2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Progetto “Oltre la strada”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2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quota 2025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2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quota 2026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/>
                    </a:solidFill>
                  </a:tcPr>
                </a:tc>
              </a:tr>
              <a:tr h="467640"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93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2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Microsoft YaHei"/>
                        </a:rPr>
                        <a:t>Rimini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2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Microsoft YaHei"/>
                        </a:rPr>
                        <a:t>€ 0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2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Microsoft YaHei"/>
                        </a:rPr>
                        <a:t>€ 17.500</a:t>
                      </a:r>
                      <a:endParaRPr lang="it-IT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"/>
          <p:cNvSpPr/>
          <p:nvPr/>
        </p:nvSpPr>
        <p:spPr>
          <a:xfrm>
            <a:off x="1979640" y="900000"/>
            <a:ext cx="7380000" cy="71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tabLst>
                <a:tab algn="l" pos="0"/>
                <a:tab algn="l" pos="439560"/>
                <a:tab algn="l" pos="888840"/>
                <a:tab algn="l" pos="1338120"/>
                <a:tab algn="l" pos="1787400"/>
                <a:tab algn="l" pos="2236680"/>
                <a:tab algn="l" pos="2685960"/>
                <a:tab algn="l" pos="3135240"/>
                <a:tab algn="l" pos="3584520"/>
                <a:tab algn="l" pos="4033800"/>
                <a:tab algn="l" pos="4483080"/>
                <a:tab algn="l" pos="4932360"/>
                <a:tab algn="l" pos="5381640"/>
                <a:tab algn="l" pos="5830920"/>
                <a:tab algn="l" pos="6280200"/>
                <a:tab algn="l" pos="6729480"/>
                <a:tab algn="l" pos="7178760"/>
                <a:tab algn="l" pos="7628040"/>
                <a:tab algn="l" pos="8077320"/>
                <a:tab algn="l" pos="8526600"/>
                <a:tab algn="l" pos="8975880"/>
                <a:tab algn="l" pos="8977320"/>
                <a:tab algn="l" pos="9426600"/>
                <a:tab algn="l" pos="9875880"/>
                <a:tab algn="l" pos="10325160"/>
                <a:tab algn="l" pos="10774440"/>
                <a:tab algn="l" pos="10775880"/>
                <a:tab algn="l" pos="10777680"/>
                <a:tab algn="l" pos="10779120"/>
                <a:tab algn="l" pos="10780560"/>
                <a:tab algn="l" pos="10782360"/>
              </a:tabLst>
            </a:pPr>
            <a:r>
              <a:rPr lang="it-IT" sz="2400" b="1" u="none" strike="noStrike">
                <a:solidFill>
                  <a:srgbClr val="333399"/>
                </a:solidFill>
                <a:effectLst/>
                <a:uFillTx/>
                <a:latin typeface="Tahoma"/>
                <a:ea typeface="Arial"/>
              </a:rPr>
              <a:t>FONDI FINALIZZATI- LEPS</a:t>
            </a:r>
            <a:endParaRPr lang="it-IT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78" name=""/>
          <p:cNvGraphicFramePr/>
          <p:nvPr/>
        </p:nvGraphicFramePr>
        <p:xfrm>
          <a:off x="0" y="1620000"/>
          <a:ext cx="9180000" cy="4679640"/>
        </p:xfrm>
        <a:graphic>
          <a:graphicData uri="http://schemas.openxmlformats.org/drawingml/2006/table">
            <a:tbl>
              <a:tblPr/>
              <a:tblGrid>
                <a:gridCol w="1382040"/>
                <a:gridCol w="3008880"/>
                <a:gridCol w="4789080"/>
              </a:tblGrid>
              <a:tr h="436320">
                <a:tc gridSpan="3"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62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1360"/>
                          <a:tab algn="l" pos="890640"/>
                          <a:tab algn="l" pos="1339920"/>
                          <a:tab algn="l" pos="1789200"/>
                          <a:tab algn="l" pos="2238480"/>
                          <a:tab algn="l" pos="2687760"/>
                          <a:tab algn="l" pos="3137040"/>
                          <a:tab algn="l" pos="3586320"/>
                          <a:tab algn="l" pos="4035600"/>
                          <a:tab algn="l" pos="4484520"/>
                          <a:tab algn="l" pos="4933800"/>
                          <a:tab algn="l" pos="5383080"/>
                          <a:tab algn="l" pos="5832360"/>
                          <a:tab algn="l" pos="6281640"/>
                          <a:tab algn="l" pos="6730920"/>
                          <a:tab algn="l" pos="7180200"/>
                          <a:tab algn="l" pos="7629480"/>
                          <a:tab algn="l" pos="8078760"/>
                          <a:tab algn="l" pos="8528040"/>
                          <a:tab algn="l" pos="8977320"/>
                          <a:tab algn="l" pos="9426600"/>
                          <a:tab algn="l" pos="9875880"/>
                          <a:tab algn="l" pos="1032516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8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LEPS - SUPERVISIONE OPERATORI</a:t>
                      </a:r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6800" marB="468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b3b3b3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  <a:tr h="146664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62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1360"/>
                          <a:tab algn="l" pos="890640"/>
                          <a:tab algn="l" pos="1339920"/>
                          <a:tab algn="l" pos="1789200"/>
                          <a:tab algn="l" pos="2238480"/>
                          <a:tab algn="l" pos="2687760"/>
                          <a:tab algn="l" pos="3137040"/>
                          <a:tab algn="l" pos="3586320"/>
                          <a:tab algn="l" pos="4035600"/>
                          <a:tab algn="l" pos="4484520"/>
                          <a:tab algn="l" pos="4933800"/>
                          <a:tab algn="l" pos="5383080"/>
                          <a:tab algn="l" pos="5832360"/>
                          <a:tab algn="l" pos="6281640"/>
                          <a:tab algn="l" pos="6730920"/>
                          <a:tab algn="l" pos="7180200"/>
                          <a:tab algn="l" pos="7629480"/>
                          <a:tab algn="l" pos="8078760"/>
                          <a:tab algn="l" pos="8528040"/>
                          <a:tab algn="l" pos="8977320"/>
                          <a:tab algn="l" pos="9426600"/>
                          <a:tab algn="l" pos="9875880"/>
                          <a:tab algn="l" pos="1032516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62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1360"/>
                          <a:tab algn="l" pos="890640"/>
                          <a:tab algn="l" pos="1339920"/>
                          <a:tab algn="l" pos="1789200"/>
                          <a:tab algn="l" pos="2238480"/>
                          <a:tab algn="l" pos="2687760"/>
                          <a:tab algn="l" pos="3137040"/>
                          <a:tab algn="l" pos="3586320"/>
                          <a:tab algn="l" pos="4035600"/>
                          <a:tab algn="l" pos="4484520"/>
                          <a:tab algn="l" pos="4933800"/>
                          <a:tab algn="l" pos="5383080"/>
                          <a:tab algn="l" pos="5832360"/>
                          <a:tab algn="l" pos="6281640"/>
                          <a:tab algn="l" pos="6730920"/>
                          <a:tab algn="l" pos="7180200"/>
                          <a:tab algn="l" pos="7629480"/>
                          <a:tab algn="l" pos="8078760"/>
                          <a:tab algn="l" pos="8528040"/>
                          <a:tab algn="l" pos="8977320"/>
                          <a:tab algn="l" pos="9426600"/>
                          <a:tab algn="l" pos="9875880"/>
                          <a:tab algn="l" pos="1032516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62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1360"/>
                          <a:tab algn="l" pos="890640"/>
                          <a:tab algn="l" pos="1339920"/>
                          <a:tab algn="l" pos="1789200"/>
                          <a:tab algn="l" pos="2238480"/>
                          <a:tab algn="l" pos="2687760"/>
                          <a:tab algn="l" pos="3137040"/>
                          <a:tab algn="l" pos="3586320"/>
                          <a:tab algn="l" pos="4035600"/>
                          <a:tab algn="l" pos="4484520"/>
                          <a:tab algn="l" pos="4933800"/>
                          <a:tab algn="l" pos="5383080"/>
                          <a:tab algn="l" pos="5832360"/>
                          <a:tab algn="l" pos="6281640"/>
                          <a:tab algn="l" pos="6730920"/>
                          <a:tab algn="l" pos="7180200"/>
                          <a:tab algn="l" pos="7629480"/>
                          <a:tab algn="l" pos="8078760"/>
                          <a:tab algn="l" pos="8528040"/>
                          <a:tab algn="l" pos="8977320"/>
                          <a:tab algn="l" pos="9426600"/>
                          <a:tab algn="l" pos="9875880"/>
                          <a:tab algn="l" pos="1032516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62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1360"/>
                          <a:tab algn="l" pos="890640"/>
                          <a:tab algn="l" pos="1339920"/>
                          <a:tab algn="l" pos="1789200"/>
                          <a:tab algn="l" pos="2238480"/>
                          <a:tab algn="l" pos="2687760"/>
                          <a:tab algn="l" pos="3137040"/>
                          <a:tab algn="l" pos="3586320"/>
                          <a:tab algn="l" pos="4035600"/>
                          <a:tab algn="l" pos="4484520"/>
                          <a:tab algn="l" pos="4933800"/>
                          <a:tab algn="l" pos="5383080"/>
                          <a:tab algn="l" pos="5832360"/>
                          <a:tab algn="l" pos="6281640"/>
                          <a:tab algn="l" pos="6730920"/>
                          <a:tab algn="l" pos="7180200"/>
                          <a:tab algn="l" pos="7629480"/>
                          <a:tab algn="l" pos="8078760"/>
                          <a:tab algn="l" pos="8528040"/>
                          <a:tab algn="l" pos="8977320"/>
                          <a:tab algn="l" pos="9426600"/>
                          <a:tab algn="l" pos="9875880"/>
                          <a:tab algn="l" pos="1032516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6800" marB="468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62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1360"/>
                          <a:tab algn="l" pos="890640"/>
                          <a:tab algn="l" pos="1339920"/>
                          <a:tab algn="l" pos="1789200"/>
                          <a:tab algn="l" pos="2238480"/>
                          <a:tab algn="l" pos="2687760"/>
                          <a:tab algn="l" pos="3137040"/>
                          <a:tab algn="l" pos="3586320"/>
                          <a:tab algn="l" pos="4035600"/>
                          <a:tab algn="l" pos="4484520"/>
                          <a:tab algn="l" pos="4933800"/>
                          <a:tab algn="l" pos="5383080"/>
                          <a:tab algn="l" pos="5832360"/>
                          <a:tab algn="l" pos="6281640"/>
                          <a:tab algn="l" pos="6730920"/>
                          <a:tab algn="l" pos="7180200"/>
                          <a:tab algn="l" pos="7629480"/>
                          <a:tab algn="l" pos="8078760"/>
                          <a:tab algn="l" pos="8528040"/>
                          <a:tab algn="l" pos="8977320"/>
                          <a:tab algn="l" pos="9426600"/>
                          <a:tab algn="l" pos="9875880"/>
                          <a:tab algn="l" pos="1032516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62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1360"/>
                          <a:tab algn="l" pos="890640"/>
                          <a:tab algn="l" pos="1339920"/>
                          <a:tab algn="l" pos="1789200"/>
                          <a:tab algn="l" pos="2238480"/>
                          <a:tab algn="l" pos="2687760"/>
                          <a:tab algn="l" pos="3137040"/>
                          <a:tab algn="l" pos="3586320"/>
                          <a:tab algn="l" pos="4035600"/>
                          <a:tab algn="l" pos="4484520"/>
                          <a:tab algn="l" pos="4933800"/>
                          <a:tab algn="l" pos="5383080"/>
                          <a:tab algn="l" pos="5832360"/>
                          <a:tab algn="l" pos="6281640"/>
                          <a:tab algn="l" pos="6730920"/>
                          <a:tab algn="l" pos="7180200"/>
                          <a:tab algn="l" pos="7629480"/>
                          <a:tab algn="l" pos="8078760"/>
                          <a:tab algn="l" pos="8528040"/>
                          <a:tab algn="l" pos="8977320"/>
                          <a:tab algn="l" pos="9426600"/>
                          <a:tab algn="l" pos="9875880"/>
                          <a:tab algn="l" pos="1032516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8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Quota 2025</a:t>
                      </a:r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6800" marB="468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62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1360"/>
                          <a:tab algn="l" pos="890640"/>
                          <a:tab algn="l" pos="1339920"/>
                          <a:tab algn="l" pos="1789200"/>
                          <a:tab algn="l" pos="2238480"/>
                          <a:tab algn="l" pos="2687760"/>
                          <a:tab algn="l" pos="3137040"/>
                          <a:tab algn="l" pos="3586320"/>
                          <a:tab algn="l" pos="4035600"/>
                          <a:tab algn="l" pos="4484520"/>
                          <a:tab algn="l" pos="4933800"/>
                          <a:tab algn="l" pos="5383080"/>
                          <a:tab algn="l" pos="5832360"/>
                          <a:tab algn="l" pos="6281640"/>
                          <a:tab algn="l" pos="6730920"/>
                          <a:tab algn="l" pos="7180200"/>
                          <a:tab algn="l" pos="7629480"/>
                          <a:tab algn="l" pos="8078760"/>
                          <a:tab algn="l" pos="8528040"/>
                          <a:tab algn="l" pos="8977320"/>
                          <a:tab algn="l" pos="9426600"/>
                          <a:tab algn="l" pos="9875880"/>
                          <a:tab algn="l" pos="1032516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62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1360"/>
                          <a:tab algn="l" pos="890640"/>
                          <a:tab algn="l" pos="1339920"/>
                          <a:tab algn="l" pos="1789200"/>
                          <a:tab algn="l" pos="2238480"/>
                          <a:tab algn="l" pos="2687760"/>
                          <a:tab algn="l" pos="3137040"/>
                          <a:tab algn="l" pos="3586320"/>
                          <a:tab algn="l" pos="4035600"/>
                          <a:tab algn="l" pos="4484520"/>
                          <a:tab algn="l" pos="4933800"/>
                          <a:tab algn="l" pos="5383080"/>
                          <a:tab algn="l" pos="5832360"/>
                          <a:tab algn="l" pos="6281640"/>
                          <a:tab algn="l" pos="6730920"/>
                          <a:tab algn="l" pos="7180200"/>
                          <a:tab algn="l" pos="7629480"/>
                          <a:tab algn="l" pos="8078760"/>
                          <a:tab algn="l" pos="8528040"/>
                          <a:tab algn="l" pos="8977320"/>
                          <a:tab algn="l" pos="9426600"/>
                          <a:tab algn="l" pos="9875880"/>
                          <a:tab algn="l" pos="1032516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8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Quota 2026</a:t>
                      </a:r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6800" marB="468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</a:tr>
              <a:tr h="436320"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62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1360"/>
                          <a:tab algn="l" pos="890640"/>
                          <a:tab algn="l" pos="1339920"/>
                          <a:tab algn="l" pos="1789200"/>
                          <a:tab algn="l" pos="2238480"/>
                          <a:tab algn="l" pos="2687760"/>
                          <a:tab algn="l" pos="3137040"/>
                          <a:tab algn="l" pos="3586320"/>
                          <a:tab algn="l" pos="4035600"/>
                          <a:tab algn="l" pos="4484520"/>
                          <a:tab algn="l" pos="4933800"/>
                          <a:tab algn="l" pos="5383080"/>
                          <a:tab algn="l" pos="5832360"/>
                          <a:tab algn="l" pos="6281640"/>
                          <a:tab algn="l" pos="6730920"/>
                          <a:tab algn="l" pos="7180200"/>
                          <a:tab algn="l" pos="7629480"/>
                          <a:tab algn="l" pos="8078760"/>
                          <a:tab algn="l" pos="8528040"/>
                          <a:tab algn="l" pos="8977320"/>
                          <a:tab algn="l" pos="9426600"/>
                          <a:tab algn="l" pos="9875880"/>
                          <a:tab algn="l" pos="1032516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Rimini</a:t>
                      </a:r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6800" marB="468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r">
                        <a:lnSpc>
                          <a:spcPct val="62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1360"/>
                          <a:tab algn="l" pos="890640"/>
                          <a:tab algn="l" pos="1339920"/>
                          <a:tab algn="l" pos="1789200"/>
                          <a:tab algn="l" pos="2238480"/>
                          <a:tab algn="l" pos="2687760"/>
                          <a:tab algn="l" pos="3137040"/>
                          <a:tab algn="l" pos="3586320"/>
                          <a:tab algn="l" pos="4035600"/>
                          <a:tab algn="l" pos="4484520"/>
                          <a:tab algn="l" pos="4933800"/>
                          <a:tab algn="l" pos="5383080"/>
                          <a:tab algn="l" pos="5832360"/>
                          <a:tab algn="l" pos="6281640"/>
                          <a:tab algn="l" pos="6730920"/>
                          <a:tab algn="l" pos="7180200"/>
                          <a:tab algn="l" pos="7629480"/>
                          <a:tab algn="l" pos="8078760"/>
                          <a:tab algn="l" pos="8528040"/>
                          <a:tab algn="l" pos="8977320"/>
                          <a:tab algn="l" pos="9426600"/>
                          <a:tab algn="l" pos="9875880"/>
                          <a:tab algn="l" pos="1032516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 € 36.292 </a:t>
                      </a:r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6800" marB="468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r">
                        <a:lnSpc>
                          <a:spcPct val="62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1360"/>
                          <a:tab algn="l" pos="890640"/>
                          <a:tab algn="l" pos="1339920"/>
                          <a:tab algn="l" pos="1789200"/>
                          <a:tab algn="l" pos="2238480"/>
                          <a:tab algn="l" pos="2687760"/>
                          <a:tab algn="l" pos="3137040"/>
                          <a:tab algn="l" pos="3586320"/>
                          <a:tab algn="l" pos="4035600"/>
                          <a:tab algn="l" pos="4484520"/>
                          <a:tab algn="l" pos="4933800"/>
                          <a:tab algn="l" pos="5383080"/>
                          <a:tab algn="l" pos="5832360"/>
                          <a:tab algn="l" pos="6281640"/>
                          <a:tab algn="l" pos="6730920"/>
                          <a:tab algn="l" pos="7180200"/>
                          <a:tab algn="l" pos="7629480"/>
                          <a:tab algn="l" pos="8078760"/>
                          <a:tab algn="l" pos="8528040"/>
                          <a:tab algn="l" pos="8977320"/>
                          <a:tab algn="l" pos="9426600"/>
                          <a:tab algn="l" pos="9875880"/>
                          <a:tab algn="l" pos="1032516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 € 36.292 </a:t>
                      </a:r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6800" marB="468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e6e6e6"/>
                    </a:solidFill>
                  </a:tcPr>
                </a:tc>
              </a:tr>
              <a:tr h="436320">
                <a:tc gridSpan="3"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62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1360"/>
                          <a:tab algn="l" pos="890640"/>
                          <a:tab algn="l" pos="1339920"/>
                          <a:tab algn="l" pos="1789200"/>
                          <a:tab algn="l" pos="2238480"/>
                          <a:tab algn="l" pos="2687760"/>
                          <a:tab algn="l" pos="3137040"/>
                          <a:tab algn="l" pos="3586320"/>
                          <a:tab algn="l" pos="4035600"/>
                          <a:tab algn="l" pos="4484520"/>
                          <a:tab algn="l" pos="4933800"/>
                          <a:tab algn="l" pos="5383080"/>
                          <a:tab algn="l" pos="5832360"/>
                          <a:tab algn="l" pos="6281640"/>
                          <a:tab algn="l" pos="6730920"/>
                          <a:tab algn="l" pos="7180200"/>
                          <a:tab algn="l" pos="7629480"/>
                          <a:tab algn="l" pos="8078760"/>
                          <a:tab algn="l" pos="8528040"/>
                          <a:tab algn="l" pos="8977320"/>
                          <a:tab algn="l" pos="9426600"/>
                          <a:tab algn="l" pos="9875880"/>
                          <a:tab algn="l" pos="1032516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8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LEPS - DIMISSIONE PROTETTE</a:t>
                      </a:r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6800" marB="468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  <a:tr h="146664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62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1360"/>
                          <a:tab algn="l" pos="890640"/>
                          <a:tab algn="l" pos="1339920"/>
                          <a:tab algn="l" pos="1789200"/>
                          <a:tab algn="l" pos="2238480"/>
                          <a:tab algn="l" pos="2687760"/>
                          <a:tab algn="l" pos="3137040"/>
                          <a:tab algn="l" pos="3586320"/>
                          <a:tab algn="l" pos="4035600"/>
                          <a:tab algn="l" pos="4484520"/>
                          <a:tab algn="l" pos="4933800"/>
                          <a:tab algn="l" pos="5383080"/>
                          <a:tab algn="l" pos="5832360"/>
                          <a:tab algn="l" pos="6281640"/>
                          <a:tab algn="l" pos="6730920"/>
                          <a:tab algn="l" pos="7180200"/>
                          <a:tab algn="l" pos="7629480"/>
                          <a:tab algn="l" pos="8078760"/>
                          <a:tab algn="l" pos="8528040"/>
                          <a:tab algn="l" pos="8977320"/>
                          <a:tab algn="l" pos="9426600"/>
                          <a:tab algn="l" pos="9875880"/>
                          <a:tab algn="l" pos="1032516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62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1360"/>
                          <a:tab algn="l" pos="890640"/>
                          <a:tab algn="l" pos="1339920"/>
                          <a:tab algn="l" pos="1789200"/>
                          <a:tab algn="l" pos="2238480"/>
                          <a:tab algn="l" pos="2687760"/>
                          <a:tab algn="l" pos="3137040"/>
                          <a:tab algn="l" pos="3586320"/>
                          <a:tab algn="l" pos="4035600"/>
                          <a:tab algn="l" pos="4484520"/>
                          <a:tab algn="l" pos="4933800"/>
                          <a:tab algn="l" pos="5383080"/>
                          <a:tab algn="l" pos="5832360"/>
                          <a:tab algn="l" pos="6281640"/>
                          <a:tab algn="l" pos="6730920"/>
                          <a:tab algn="l" pos="7180200"/>
                          <a:tab algn="l" pos="7629480"/>
                          <a:tab algn="l" pos="8078760"/>
                          <a:tab algn="l" pos="8528040"/>
                          <a:tab algn="l" pos="8977320"/>
                          <a:tab algn="l" pos="9426600"/>
                          <a:tab algn="l" pos="9875880"/>
                          <a:tab algn="l" pos="1032516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62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1360"/>
                          <a:tab algn="l" pos="890640"/>
                          <a:tab algn="l" pos="1339920"/>
                          <a:tab algn="l" pos="1789200"/>
                          <a:tab algn="l" pos="2238480"/>
                          <a:tab algn="l" pos="2687760"/>
                          <a:tab algn="l" pos="3137040"/>
                          <a:tab algn="l" pos="3586320"/>
                          <a:tab algn="l" pos="4035600"/>
                          <a:tab algn="l" pos="4484520"/>
                          <a:tab algn="l" pos="4933800"/>
                          <a:tab algn="l" pos="5383080"/>
                          <a:tab algn="l" pos="5832360"/>
                          <a:tab algn="l" pos="6281640"/>
                          <a:tab algn="l" pos="6730920"/>
                          <a:tab algn="l" pos="7180200"/>
                          <a:tab algn="l" pos="7629480"/>
                          <a:tab algn="l" pos="8078760"/>
                          <a:tab algn="l" pos="8528040"/>
                          <a:tab algn="l" pos="8977320"/>
                          <a:tab algn="l" pos="9426600"/>
                          <a:tab algn="l" pos="9875880"/>
                          <a:tab algn="l" pos="1032516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62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1360"/>
                          <a:tab algn="l" pos="890640"/>
                          <a:tab algn="l" pos="1339920"/>
                          <a:tab algn="l" pos="1789200"/>
                          <a:tab algn="l" pos="2238480"/>
                          <a:tab algn="l" pos="2687760"/>
                          <a:tab algn="l" pos="3137040"/>
                          <a:tab algn="l" pos="3586320"/>
                          <a:tab algn="l" pos="4035600"/>
                          <a:tab algn="l" pos="4484520"/>
                          <a:tab algn="l" pos="4933800"/>
                          <a:tab algn="l" pos="5383080"/>
                          <a:tab algn="l" pos="5832360"/>
                          <a:tab algn="l" pos="6281640"/>
                          <a:tab algn="l" pos="6730920"/>
                          <a:tab algn="l" pos="7180200"/>
                          <a:tab algn="l" pos="7629480"/>
                          <a:tab algn="l" pos="8078760"/>
                          <a:tab algn="l" pos="8528040"/>
                          <a:tab algn="l" pos="8977320"/>
                          <a:tab algn="l" pos="9426600"/>
                          <a:tab algn="l" pos="9875880"/>
                          <a:tab algn="l" pos="1032516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6800" marB="468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62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1360"/>
                          <a:tab algn="l" pos="890640"/>
                          <a:tab algn="l" pos="1339920"/>
                          <a:tab algn="l" pos="1789200"/>
                          <a:tab algn="l" pos="2238480"/>
                          <a:tab algn="l" pos="2687760"/>
                          <a:tab algn="l" pos="3137040"/>
                          <a:tab algn="l" pos="3586320"/>
                          <a:tab algn="l" pos="4035600"/>
                          <a:tab algn="l" pos="4484520"/>
                          <a:tab algn="l" pos="4933800"/>
                          <a:tab algn="l" pos="5383080"/>
                          <a:tab algn="l" pos="5832360"/>
                          <a:tab algn="l" pos="6281640"/>
                          <a:tab algn="l" pos="6730920"/>
                          <a:tab algn="l" pos="7180200"/>
                          <a:tab algn="l" pos="7629480"/>
                          <a:tab algn="l" pos="8078760"/>
                          <a:tab algn="l" pos="8528040"/>
                          <a:tab algn="l" pos="8977320"/>
                          <a:tab algn="l" pos="9426600"/>
                          <a:tab algn="l" pos="9875880"/>
                          <a:tab algn="l" pos="1032516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62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1360"/>
                          <a:tab algn="l" pos="890640"/>
                          <a:tab algn="l" pos="1339920"/>
                          <a:tab algn="l" pos="1789200"/>
                          <a:tab algn="l" pos="2238480"/>
                          <a:tab algn="l" pos="2687760"/>
                          <a:tab algn="l" pos="3137040"/>
                          <a:tab algn="l" pos="3586320"/>
                          <a:tab algn="l" pos="4035600"/>
                          <a:tab algn="l" pos="4484520"/>
                          <a:tab algn="l" pos="4933800"/>
                          <a:tab algn="l" pos="5383080"/>
                          <a:tab algn="l" pos="5832360"/>
                          <a:tab algn="l" pos="6281640"/>
                          <a:tab algn="l" pos="6730920"/>
                          <a:tab algn="l" pos="7180200"/>
                          <a:tab algn="l" pos="7629480"/>
                          <a:tab algn="l" pos="8078760"/>
                          <a:tab algn="l" pos="8528040"/>
                          <a:tab algn="l" pos="8977320"/>
                          <a:tab algn="l" pos="9426600"/>
                          <a:tab algn="l" pos="9875880"/>
                          <a:tab algn="l" pos="1032516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8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Quota 2025</a:t>
                      </a:r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6800" marB="468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62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1360"/>
                          <a:tab algn="l" pos="890640"/>
                          <a:tab algn="l" pos="1339920"/>
                          <a:tab algn="l" pos="1789200"/>
                          <a:tab algn="l" pos="2238480"/>
                          <a:tab algn="l" pos="2687760"/>
                          <a:tab algn="l" pos="3137040"/>
                          <a:tab algn="l" pos="3586320"/>
                          <a:tab algn="l" pos="4035600"/>
                          <a:tab algn="l" pos="4484520"/>
                          <a:tab algn="l" pos="4933800"/>
                          <a:tab algn="l" pos="5383080"/>
                          <a:tab algn="l" pos="5832360"/>
                          <a:tab algn="l" pos="6281640"/>
                          <a:tab algn="l" pos="6730920"/>
                          <a:tab algn="l" pos="7180200"/>
                          <a:tab algn="l" pos="7629480"/>
                          <a:tab algn="l" pos="8078760"/>
                          <a:tab algn="l" pos="8528040"/>
                          <a:tab algn="l" pos="8977320"/>
                          <a:tab algn="l" pos="9426600"/>
                          <a:tab algn="l" pos="9875880"/>
                          <a:tab algn="l" pos="1032516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62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1360"/>
                          <a:tab algn="l" pos="890640"/>
                          <a:tab algn="l" pos="1339920"/>
                          <a:tab algn="l" pos="1789200"/>
                          <a:tab algn="l" pos="2238480"/>
                          <a:tab algn="l" pos="2687760"/>
                          <a:tab algn="l" pos="3137040"/>
                          <a:tab algn="l" pos="3586320"/>
                          <a:tab algn="l" pos="4035600"/>
                          <a:tab algn="l" pos="4484520"/>
                          <a:tab algn="l" pos="4933800"/>
                          <a:tab algn="l" pos="5383080"/>
                          <a:tab algn="l" pos="5832360"/>
                          <a:tab algn="l" pos="6281640"/>
                          <a:tab algn="l" pos="6730920"/>
                          <a:tab algn="l" pos="7180200"/>
                          <a:tab algn="l" pos="7629480"/>
                          <a:tab algn="l" pos="8078760"/>
                          <a:tab algn="l" pos="8528040"/>
                          <a:tab algn="l" pos="8977320"/>
                          <a:tab algn="l" pos="9426600"/>
                          <a:tab algn="l" pos="9875880"/>
                          <a:tab algn="l" pos="1032516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8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Quota 2026</a:t>
                      </a:r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6800" marB="468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e6e6e6"/>
                    </a:solidFill>
                  </a:tcPr>
                </a:tc>
              </a:tr>
              <a:tr h="437760"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62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1360"/>
                          <a:tab algn="l" pos="890640"/>
                          <a:tab algn="l" pos="1339920"/>
                          <a:tab algn="l" pos="1789200"/>
                          <a:tab algn="l" pos="2238480"/>
                          <a:tab algn="l" pos="2687760"/>
                          <a:tab algn="l" pos="3137040"/>
                          <a:tab algn="l" pos="3586320"/>
                          <a:tab algn="l" pos="4035600"/>
                          <a:tab algn="l" pos="4484520"/>
                          <a:tab algn="l" pos="4933800"/>
                          <a:tab algn="l" pos="5383080"/>
                          <a:tab algn="l" pos="5832360"/>
                          <a:tab algn="l" pos="6281640"/>
                          <a:tab algn="l" pos="6730920"/>
                          <a:tab algn="l" pos="7180200"/>
                          <a:tab algn="l" pos="7629480"/>
                          <a:tab algn="l" pos="8078760"/>
                          <a:tab algn="l" pos="8528040"/>
                          <a:tab algn="l" pos="8977320"/>
                          <a:tab algn="l" pos="9426600"/>
                          <a:tab algn="l" pos="9875880"/>
                          <a:tab algn="l" pos="1032516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Rimini</a:t>
                      </a:r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6800" marB="468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r">
                        <a:lnSpc>
                          <a:spcPct val="62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1360"/>
                          <a:tab algn="l" pos="890640"/>
                          <a:tab algn="l" pos="1339920"/>
                          <a:tab algn="l" pos="1789200"/>
                          <a:tab algn="l" pos="2238480"/>
                          <a:tab algn="l" pos="2687760"/>
                          <a:tab algn="l" pos="3137040"/>
                          <a:tab algn="l" pos="3586320"/>
                          <a:tab algn="l" pos="4035600"/>
                          <a:tab algn="l" pos="4484520"/>
                          <a:tab algn="l" pos="4933800"/>
                          <a:tab algn="l" pos="5383080"/>
                          <a:tab algn="l" pos="5832360"/>
                          <a:tab algn="l" pos="6281640"/>
                          <a:tab algn="l" pos="6730920"/>
                          <a:tab algn="l" pos="7180200"/>
                          <a:tab algn="l" pos="7629480"/>
                          <a:tab algn="l" pos="8078760"/>
                          <a:tab algn="l" pos="8528040"/>
                          <a:tab algn="l" pos="8977320"/>
                          <a:tab algn="l" pos="9426600"/>
                          <a:tab algn="l" pos="9875880"/>
                          <a:tab algn="l" pos="1032516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 € 62.056   </a:t>
                      </a:r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6800" marB="468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r">
                        <a:lnSpc>
                          <a:spcPct val="62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1360"/>
                          <a:tab algn="l" pos="890640"/>
                          <a:tab algn="l" pos="1339920"/>
                          <a:tab algn="l" pos="1789200"/>
                          <a:tab algn="l" pos="2238480"/>
                          <a:tab algn="l" pos="2687760"/>
                          <a:tab algn="l" pos="3137040"/>
                          <a:tab algn="l" pos="3586320"/>
                          <a:tab algn="l" pos="4035600"/>
                          <a:tab algn="l" pos="4484520"/>
                          <a:tab algn="l" pos="4933800"/>
                          <a:tab algn="l" pos="5383080"/>
                          <a:tab algn="l" pos="5832360"/>
                          <a:tab algn="l" pos="6281640"/>
                          <a:tab algn="l" pos="6730920"/>
                          <a:tab algn="l" pos="7180200"/>
                          <a:tab algn="l" pos="7629480"/>
                          <a:tab algn="l" pos="8078760"/>
                          <a:tab algn="l" pos="8528040"/>
                          <a:tab algn="l" pos="8977320"/>
                          <a:tab algn="l" pos="9426600"/>
                          <a:tab algn="l" pos="9875880"/>
                          <a:tab algn="l" pos="1032516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 € 62.056 </a:t>
                      </a:r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6800" marB="46800">
                    <a:lnL w="720">
                      <a:solidFill>
                        <a:srgbClr val="ffffff"/>
                      </a:solidFill>
                      <a:prstDash val="solid"/>
                    </a:lnL>
                    <a:lnR w="720">
                      <a:solidFill>
                        <a:srgbClr val="ffffff"/>
                      </a:solidFill>
                      <a:prstDash val="solid"/>
                    </a:lnR>
                    <a:lnT w="720">
                      <a:solidFill>
                        <a:srgbClr val="ffffff"/>
                      </a:solidFill>
                      <a:prstDash val="solid"/>
                    </a:lnT>
                    <a:lnB w="720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"/>
          <p:cNvSpPr/>
          <p:nvPr/>
        </p:nvSpPr>
        <p:spPr>
          <a:xfrm>
            <a:off x="1222200" y="285840"/>
            <a:ext cx="7650000" cy="169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3360"/>
                <a:tab algn="l" pos="10772640"/>
                <a:tab algn="l" pos="10774440"/>
                <a:tab algn="l" pos="10775880"/>
                <a:tab algn="l" pos="10777680"/>
                <a:tab algn="l" pos="10779120"/>
                <a:tab algn="l" pos="10780560"/>
                <a:tab algn="l" pos="10782360"/>
              </a:tabLst>
            </a:pPr>
            <a:r>
              <a:rPr lang="it-IT" sz="4000" b="1" u="none" strike="noStrike">
                <a:solidFill>
                  <a:srgbClr val="333399"/>
                </a:solidFill>
                <a:effectLst/>
                <a:uFillTx/>
                <a:latin typeface="Tahoma"/>
                <a:ea typeface="Arial"/>
              </a:rPr>
              <a:t>RISORSE PER LA NON AUTOSUFFICIENZA</a:t>
            </a:r>
            <a:endParaRPr lang="it-IT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80" name=""/>
          <p:cNvGraphicFramePr/>
          <p:nvPr/>
        </p:nvGraphicFramePr>
        <p:xfrm>
          <a:off x="380880" y="2743200"/>
          <a:ext cx="8306640" cy="2655000"/>
        </p:xfrm>
        <a:graphic>
          <a:graphicData uri="http://schemas.openxmlformats.org/drawingml/2006/table">
            <a:tbl>
              <a:tblPr/>
              <a:tblGrid>
                <a:gridCol w="2286360"/>
                <a:gridCol w="2819880"/>
                <a:gridCol w="3200760"/>
              </a:tblGrid>
              <a:tr h="967320">
                <a:tc>
                  <a:txBody>
                    <a:bodyPr lIns="90000" rIns="90000" tIns="46800" bIns="46800" anchor="b">
                      <a:noAutofit/>
                    </a:bodyPr>
                    <a:p>
                      <a:pPr marL="343080" indent="-331920">
                        <a:lnSpc>
                          <a:spcPct val="102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</a:tabLst>
                      </a:pPr>
                      <a:r>
                        <a:rPr lang="it-IT" sz="12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ahoma"/>
                          <a:ea typeface="Arial"/>
                        </a:rPr>
                        <a:t> 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marL="343080" indent="-331920">
                        <a:lnSpc>
                          <a:spcPct val="102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</a:tabLst>
                      </a:pPr>
                      <a:r>
                        <a:rPr lang="it-IT" sz="28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ahoma"/>
                          <a:ea typeface="Arial"/>
                        </a:rPr>
                        <a:t>Assegnazione 2025</a:t>
                      </a:r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marL="343080" indent="-331920">
                        <a:lnSpc>
                          <a:spcPct val="102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</a:tabLst>
                      </a:pPr>
                      <a:r>
                        <a:rPr lang="it-IT" sz="28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ahoma"/>
                          <a:ea typeface="Arial"/>
                        </a:rPr>
                        <a:t>Assegnazione 2026</a:t>
                      </a:r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</a:tr>
              <a:tr h="1687680">
                <a:tc>
                  <a:txBody>
                    <a:bodyPr lIns="90000" rIns="90000" tIns="46800" bIns="46800" anchor="b">
                      <a:noAutofit/>
                    </a:bodyPr>
                    <a:p>
                      <a:pPr marL="343080" indent="-331920">
                        <a:lnSpc>
                          <a:spcPct val="102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</a:tabLst>
                      </a:pPr>
                      <a:r>
                        <a:rPr lang="it-IT" sz="24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ahoma"/>
                          <a:ea typeface="Arial"/>
                        </a:rPr>
                        <a:t>FRNA+FNA+</a:t>
                      </a:r>
                      <a:endParaRPr lang="it-IT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marL="343080" indent="-331920">
                        <a:lnSpc>
                          <a:spcPct val="10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</a:tabLst>
                      </a:pPr>
                      <a:r>
                        <a:rPr lang="it-IT" sz="24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ahoma"/>
                          <a:ea typeface="Arial"/>
                        </a:rPr>
                        <a:t>Altri fondi ministeriali finalizzati</a:t>
                      </a:r>
                      <a:endParaRPr lang="it-IT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marL="343080" indent="-331920" algn="ctr">
                        <a:lnSpc>
                          <a:spcPct val="102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</a:tabLst>
                      </a:pPr>
                      <a:r>
                        <a:rPr lang="it-IT" sz="2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ahoma"/>
                          <a:ea typeface="Arial"/>
                        </a:rPr>
                        <a:t>Circa </a:t>
                      </a:r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marL="343080" indent="-331920" algn="ctr">
                        <a:lnSpc>
                          <a:spcPct val="10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</a:tabLst>
                      </a:pPr>
                      <a:r>
                        <a:rPr lang="it-IT" sz="2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ahoma"/>
                          <a:ea typeface="Arial"/>
                        </a:rPr>
                        <a:t>€ 28.881.417</a:t>
                      </a:r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marL="343080" indent="-331920" algn="ctr">
                        <a:lnSpc>
                          <a:spcPct val="10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</a:tabLst>
                      </a:pPr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marL="343080" algn="ctr">
                        <a:lnSpc>
                          <a:spcPct val="104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ahoma"/>
                          <a:ea typeface="Arial"/>
                        </a:rPr>
                        <a:t>(FRNA-FNA- Fondi specifici) </a:t>
                      </a:r>
                      <a:endParaRPr lang="it-IT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2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ahoma"/>
                          <a:ea typeface="Arial"/>
                        </a:rPr>
                        <a:t>Circa</a:t>
                      </a:r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2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ahoma"/>
                          <a:ea typeface="Arial"/>
                        </a:rPr>
                        <a:t>€ 28.881.000</a:t>
                      </a:r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2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endParaRPr lang="it-IT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2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endParaRPr lang="it-IT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2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ahoma"/>
                          <a:ea typeface="Arial"/>
                        </a:rPr>
                        <a:t>(cifra stimata )</a:t>
                      </a:r>
                      <a:endParaRPr lang="it-IT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"/>
          <p:cNvSpPr/>
          <p:nvPr/>
        </p:nvSpPr>
        <p:spPr>
          <a:xfrm>
            <a:off x="1222200" y="285840"/>
            <a:ext cx="7650000" cy="131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3360"/>
                <a:tab algn="l" pos="10772640"/>
                <a:tab algn="l" pos="10774440"/>
                <a:tab algn="l" pos="10775880"/>
                <a:tab algn="l" pos="10777680"/>
                <a:tab algn="l" pos="10779120"/>
                <a:tab algn="l" pos="10780560"/>
                <a:tab algn="l" pos="10782360"/>
              </a:tabLst>
            </a:pPr>
            <a:r>
              <a:rPr lang="it-IT" sz="4400" b="1" u="none" strike="noStrike">
                <a:solidFill>
                  <a:srgbClr val="333399"/>
                </a:solidFill>
                <a:effectLst/>
                <a:uFillTx/>
                <a:latin typeface="Tahoma"/>
                <a:ea typeface="Arial"/>
              </a:rPr>
              <a:t>Finalizzazione risorse</a:t>
            </a:r>
            <a:endParaRPr lang="it-IT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PlaceHolder 1"/>
          <p:cNvSpPr>
            <a:spLocks noGrp="1"/>
          </p:cNvSpPr>
          <p:nvPr>
            <p:ph/>
          </p:nvPr>
        </p:nvSpPr>
        <p:spPr>
          <a:xfrm>
            <a:off x="900000" y="1645200"/>
            <a:ext cx="7772040" cy="4114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343080" indent="-331920" algn="just">
              <a:lnSpc>
                <a:spcPct val="80000"/>
              </a:lnSpc>
              <a:spcBef>
                <a:spcPts val="663"/>
              </a:spcBef>
              <a:spcAft>
                <a:spcPts val="612"/>
              </a:spcAft>
              <a:buNone/>
              <a:tabLst>
                <a:tab algn="l" pos="0"/>
              </a:tabLst>
            </a:pPr>
            <a:r>
              <a:rPr lang="it-IT" sz="3200" b="0" u="none" strike="noStrike">
                <a:solidFill>
                  <a:srgbClr val="000000"/>
                </a:solidFill>
                <a:effectLst/>
                <a:uFillTx/>
                <a:latin typeface="Calibri Light"/>
                <a:ea typeface="SimSun"/>
              </a:rPr>
              <a:t>Risorse destinate al finanziamento del </a:t>
            </a:r>
            <a:r>
              <a:rPr lang="it-IT" sz="3200" b="1" u="none" strike="noStrike">
                <a:solidFill>
                  <a:srgbClr val="000000"/>
                </a:solidFill>
                <a:effectLst/>
                <a:uFillTx/>
                <a:latin typeface="Calibri Light"/>
                <a:ea typeface="SimSun"/>
              </a:rPr>
              <a:t>Fondo Sociale Locale: </a:t>
            </a:r>
            <a:endParaRPr lang="it-IT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31920" indent="-331920" algn="just">
              <a:lnSpc>
                <a:spcPct val="80000"/>
              </a:lnSpc>
              <a:spcBef>
                <a:spcPts val="663"/>
              </a:spcBef>
              <a:spcAft>
                <a:spcPts val="612"/>
              </a:spcAft>
              <a:buClr>
                <a:srgbClr val="3333cc"/>
              </a:buClr>
              <a:buSzPct val="60000"/>
              <a:buFont typeface="Arial"/>
              <a:buChar char="-"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3360"/>
                <a:tab algn="l" pos="10772640"/>
                <a:tab algn="l" pos="10774440"/>
                <a:tab algn="l" pos="10775880"/>
                <a:tab algn="l" pos="10777680"/>
                <a:tab algn="l" pos="10779120"/>
                <a:tab algn="l" pos="10780560"/>
                <a:tab algn="l" pos="10782360"/>
              </a:tabLst>
            </a:pPr>
            <a:r>
              <a:rPr lang="it-IT" sz="3200" b="1" u="none" strike="noStrike">
                <a:solidFill>
                  <a:srgbClr val="000000"/>
                </a:solidFill>
                <a:effectLst/>
                <a:uFillTx/>
                <a:latin typeface="Calibri Light"/>
                <a:ea typeface="SimSun"/>
              </a:rPr>
              <a:t>Quota regionale</a:t>
            </a:r>
            <a:r>
              <a:rPr lang="it-IT" sz="3200" b="1" u="none" strike="noStrike">
                <a:solidFill>
                  <a:srgbClr val="000000"/>
                </a:solidFill>
                <a:effectLst/>
                <a:uFillTx/>
                <a:latin typeface="Calibri Light"/>
                <a:ea typeface="SimSun"/>
              </a:rPr>
              <a:t>:</a:t>
            </a:r>
            <a:r>
              <a:rPr lang="it-IT" sz="3200" b="0" u="none" strike="noStrike">
                <a:solidFill>
                  <a:srgbClr val="000000"/>
                </a:solidFill>
                <a:effectLst/>
                <a:uFillTx/>
                <a:latin typeface="Calibri Light"/>
                <a:ea typeface="SimSun"/>
              </a:rPr>
              <a:t> non ha destinazione vincolata</a:t>
            </a:r>
            <a:r>
              <a:rPr lang="it-IT" sz="3200" b="0" u="none" strike="noStrike">
                <a:solidFill>
                  <a:srgbClr val="000000"/>
                </a:solidFill>
                <a:effectLst/>
                <a:uFillTx/>
                <a:latin typeface="Calibri Light"/>
                <a:ea typeface="SimSun"/>
              </a:rPr>
              <a:t>  </a:t>
            </a:r>
            <a:endParaRPr lang="it-IT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31920" indent="-331920" algn="just">
              <a:lnSpc>
                <a:spcPct val="80000"/>
              </a:lnSpc>
              <a:spcBef>
                <a:spcPts val="663"/>
              </a:spcBef>
              <a:spcAft>
                <a:spcPts val="612"/>
              </a:spcAft>
              <a:buClr>
                <a:srgbClr val="3333cc"/>
              </a:buClr>
              <a:buSzPct val="60000"/>
              <a:buFont typeface="Arial"/>
              <a:buChar char="-"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3360"/>
                <a:tab algn="l" pos="10772640"/>
                <a:tab algn="l" pos="10774440"/>
                <a:tab algn="l" pos="10775880"/>
                <a:tab algn="l" pos="10777680"/>
                <a:tab algn="l" pos="10779120"/>
                <a:tab algn="l" pos="10780560"/>
                <a:tab algn="l" pos="10782360"/>
              </a:tabLst>
            </a:pPr>
            <a:r>
              <a:rPr lang="it-IT" sz="3200" b="1" u="none" strike="noStrike">
                <a:solidFill>
                  <a:srgbClr val="000000"/>
                </a:solidFill>
                <a:effectLst/>
                <a:uFillTx/>
                <a:latin typeface="Calibri Light"/>
                <a:ea typeface="SimSun"/>
              </a:rPr>
              <a:t>Quota </a:t>
            </a:r>
            <a:r>
              <a:rPr lang="it-IT" sz="3200" b="1" u="none" strike="noStrike">
                <a:solidFill>
                  <a:srgbClr val="000000"/>
                </a:solidFill>
                <a:effectLst/>
                <a:uFillTx/>
                <a:latin typeface="Calibri Light"/>
                <a:ea typeface="SimSun"/>
              </a:rPr>
              <a:t>statale</a:t>
            </a:r>
            <a:r>
              <a:rPr lang="it-IT" sz="3200" b="0" u="none" strike="noStrike">
                <a:solidFill>
                  <a:srgbClr val="000000"/>
                </a:solidFill>
                <a:effectLst/>
                <a:uFillTx/>
                <a:latin typeface="Calibri Light"/>
                <a:ea typeface="SimSun"/>
              </a:rPr>
              <a:t>:</a:t>
            </a:r>
            <a:r>
              <a:rPr lang="it-IT" sz="3200" b="0" u="none" strike="noStrike">
                <a:solidFill>
                  <a:srgbClr val="000000"/>
                </a:solidFill>
                <a:effectLst/>
                <a:uFillTx/>
                <a:latin typeface="Calibri Light"/>
                <a:ea typeface="SimSun"/>
              </a:rPr>
              <a:t> con destinazione vincolata all’area famiglia e minori come disposto nel decreto ministeriale del n.500/2025: macro-livelli e le aree di intervento</a:t>
            </a:r>
            <a:r>
              <a:rPr lang="it-IT" sz="2600" b="0" u="none" strike="noStrike">
                <a:solidFill>
                  <a:srgbClr val="000000"/>
                </a:solidFill>
                <a:effectLst/>
                <a:uFillTx/>
                <a:latin typeface="Calibri Light"/>
                <a:ea typeface="SimSun"/>
              </a:rPr>
              <a:t> </a:t>
            </a:r>
            <a:endParaRPr lang="it-IT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"/>
          <p:cNvSpPr/>
          <p:nvPr/>
        </p:nvSpPr>
        <p:spPr>
          <a:xfrm>
            <a:off x="540000" y="360000"/>
            <a:ext cx="8460000" cy="126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3360"/>
                <a:tab algn="l" pos="10772640"/>
                <a:tab algn="l" pos="10774440"/>
                <a:tab algn="l" pos="10775880"/>
                <a:tab algn="l" pos="10777680"/>
                <a:tab algn="l" pos="10779120"/>
                <a:tab algn="l" pos="10780560"/>
                <a:tab algn="l" pos="10782360"/>
              </a:tabLst>
            </a:pPr>
            <a:endParaRPr lang="it-IT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3360"/>
                <a:tab algn="l" pos="10772640"/>
                <a:tab algn="l" pos="10774440"/>
                <a:tab algn="l" pos="10775880"/>
                <a:tab algn="l" pos="10777680"/>
                <a:tab algn="l" pos="10779120"/>
                <a:tab algn="l" pos="10780560"/>
                <a:tab algn="l" pos="10782360"/>
              </a:tabLst>
            </a:pPr>
            <a:endParaRPr lang="it-IT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3360"/>
                <a:tab algn="l" pos="10772640"/>
                <a:tab algn="l" pos="10774440"/>
                <a:tab algn="l" pos="10775880"/>
                <a:tab algn="l" pos="10777680"/>
                <a:tab algn="l" pos="10779120"/>
                <a:tab algn="l" pos="10780560"/>
                <a:tab algn="l" pos="10782360"/>
              </a:tabLst>
            </a:pPr>
            <a:endParaRPr lang="it-IT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3360"/>
                <a:tab algn="l" pos="10772640"/>
                <a:tab algn="l" pos="10774440"/>
                <a:tab algn="l" pos="10775880"/>
                <a:tab algn="l" pos="10777680"/>
                <a:tab algn="l" pos="10779120"/>
                <a:tab algn="l" pos="10780560"/>
                <a:tab algn="l" pos="10782360"/>
              </a:tabLst>
            </a:pPr>
            <a:endParaRPr lang="it-IT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3360"/>
                <a:tab algn="l" pos="10772640"/>
                <a:tab algn="l" pos="10774440"/>
                <a:tab algn="l" pos="10775880"/>
                <a:tab algn="l" pos="10777680"/>
                <a:tab algn="l" pos="10779120"/>
                <a:tab algn="l" pos="10780560"/>
                <a:tab algn="l" pos="10782360"/>
              </a:tabLst>
            </a:pPr>
            <a:endParaRPr lang="it-IT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3360"/>
                <a:tab algn="l" pos="10772640"/>
                <a:tab algn="l" pos="10774440"/>
                <a:tab algn="l" pos="10775880"/>
                <a:tab algn="l" pos="10777680"/>
                <a:tab algn="l" pos="10779120"/>
                <a:tab algn="l" pos="10780560"/>
                <a:tab algn="l" pos="10782360"/>
              </a:tabLst>
            </a:pPr>
            <a:endParaRPr lang="it-IT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3360"/>
                <a:tab algn="l" pos="10772640"/>
                <a:tab algn="l" pos="10774440"/>
                <a:tab algn="l" pos="10775880"/>
                <a:tab algn="l" pos="10777680"/>
                <a:tab algn="l" pos="10779120"/>
                <a:tab algn="l" pos="10780560"/>
                <a:tab algn="l" pos="10782360"/>
              </a:tabLst>
            </a:pPr>
            <a:endParaRPr lang="it-IT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3360"/>
                <a:tab algn="l" pos="10772640"/>
                <a:tab algn="l" pos="10774440"/>
                <a:tab algn="l" pos="10775880"/>
                <a:tab algn="l" pos="10777680"/>
                <a:tab algn="l" pos="10779120"/>
                <a:tab algn="l" pos="10780560"/>
                <a:tab algn="l" pos="10782360"/>
              </a:tabLst>
            </a:pPr>
            <a:endParaRPr lang="it-IT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3360"/>
                <a:tab algn="l" pos="10772640"/>
                <a:tab algn="l" pos="10774440"/>
                <a:tab algn="l" pos="10775880"/>
                <a:tab algn="l" pos="10777680"/>
                <a:tab algn="l" pos="10779120"/>
                <a:tab algn="l" pos="10780560"/>
                <a:tab algn="l" pos="10782360"/>
              </a:tabLst>
            </a:pPr>
            <a:r>
              <a:rPr lang="it-IT" sz="2800" b="0" u="none" strike="noStrike">
                <a:solidFill>
                  <a:srgbClr val="3333cc"/>
                </a:solidFill>
                <a:effectLst/>
                <a:uFillTx/>
                <a:latin typeface="Tahoma"/>
                <a:ea typeface="Arial"/>
              </a:rPr>
              <a:t>Macro livelli per utilizzo FSL – quota statale</a:t>
            </a:r>
            <a:br>
              <a:rPr sz="2800"/>
            </a:br>
            <a:endParaRPr lang="it-IT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55" name=""/>
          <p:cNvGraphicFramePr/>
          <p:nvPr/>
        </p:nvGraphicFramePr>
        <p:xfrm>
          <a:off x="300960" y="1261800"/>
          <a:ext cx="8595720" cy="4292280"/>
        </p:xfrm>
        <a:graphic>
          <a:graphicData uri="http://schemas.openxmlformats.org/drawingml/2006/table">
            <a:tbl>
              <a:tblPr/>
              <a:tblGrid>
                <a:gridCol w="2747160"/>
                <a:gridCol w="3610080"/>
                <a:gridCol w="2238840"/>
              </a:tblGrid>
              <a:tr h="351360"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macro-livello</a:t>
                      </a:r>
                      <a:endParaRPr lang="it-IT" sz="20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obiettivi di servizio</a:t>
                      </a:r>
                      <a:endParaRPr lang="it-IT" sz="20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responsabilità familiari e minori</a:t>
                      </a:r>
                      <a:endParaRPr lang="it-IT" sz="20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511200"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Accesso, valutazione, progettazione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Segretariato sociale, servizio sociale territoriale, centri antiviolenza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33%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511200"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Interventi per la domiciliarità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assistenza domiciliare socio educativa, assistenziale, integrata, trasporto sociali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0%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680040"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Centri di servizi diurni e semiresidenziali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Centri semiresidenziali diurni, con finalità socio educativa, socio assistenziale, socio sanitari, integrazioni rette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0%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835200"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Strutture comunitarie e residenziali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Alloggi in emergenza, alloggi protetti, case famiglia, Strutture residenziali socio educative, socio sanitarie, aree attrezzate per rom e sinti, integrazioni rette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24%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12240">
                      <a:noFill/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837360"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misure per il sostegno e l'inclusione sociale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Integrazione al reddito, sostegno socio educativo domiciliare, territoriale e soclastico, supporto alle famiglie, mediazione, inserimenti lavorativi,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38%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1042920" y="-757800"/>
            <a:ext cx="7779960" cy="1449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p>
            <a:pPr indent="0"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algn="l" pos="0"/>
              </a:tabLst>
            </a:pPr>
            <a:r>
              <a:rPr lang="it-IT" sz="2800" b="0" u="none" strike="noStrike">
                <a:solidFill>
                  <a:srgbClr val="333399"/>
                </a:solidFill>
                <a:effectLst/>
                <a:uFillTx/>
                <a:latin typeface="Tahoma"/>
              </a:rPr>
              <a:t>Programmazione risorse regionali e statali 2026</a:t>
            </a:r>
            <a:endParaRPr lang="it-IT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"/>
          <p:cNvSpPr/>
          <p:nvPr/>
        </p:nvSpPr>
        <p:spPr>
          <a:xfrm>
            <a:off x="720720" y="2017800"/>
            <a:ext cx="8222760" cy="410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graphicFrame>
        <p:nvGraphicFramePr>
          <p:cNvPr id="58" name=""/>
          <p:cNvGraphicFramePr/>
          <p:nvPr/>
        </p:nvGraphicFramePr>
        <p:xfrm>
          <a:off x="204480" y="900000"/>
          <a:ext cx="8819280" cy="5220000"/>
        </p:xfrm>
        <a:graphic>
          <a:graphicData uri="http://schemas.openxmlformats.org/drawingml/2006/table">
            <a:tbl>
              <a:tblPr/>
              <a:tblGrid>
                <a:gridCol w="6244560"/>
                <a:gridCol w="2575080"/>
              </a:tblGrid>
              <a:tr h="1719720">
                <a:tc>
                  <a:txBody>
                    <a:bodyPr lIns="36000" rIns="36000" tIns="36000" bIns="36000" anchor="t">
                      <a:noAutofit/>
                    </a:bodyPr>
                    <a:p>
                      <a:pPr>
                        <a:lnSpc>
                          <a:spcPct val="9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IDFont+F3"/>
                          <a:ea typeface="CIDFont+F3"/>
                        </a:rPr>
                        <a:t>Fondo sociale locale (mezzi regionali) QUOTA INDISTINTA </a:t>
                      </a:r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tIns="36000" bIns="36000" anchor="t">
                      <a:noAutofit/>
                    </a:bodyPr>
                    <a:p>
                      <a:pPr algn="r">
                        <a:lnSpc>
                          <a:spcPct val="9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IDFont+F5"/>
                          <a:ea typeface="CIDFont+F5"/>
                        </a:rPr>
                        <a:t>€ 16.910.000</a:t>
                      </a:r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381680">
                <a:tc>
                  <a:txBody>
                    <a:bodyPr lIns="36000" rIns="36000" tIns="36000" bIns="36000" anchor="t">
                      <a:noAutofit/>
                    </a:bodyPr>
                    <a:p>
                      <a:pPr>
                        <a:lnSpc>
                          <a:spcPct val="9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IDFont+F3"/>
                          <a:ea typeface="CIDFont+F3"/>
                        </a:rPr>
                        <a:t>Fondo sociale locale (mezzi statali da FNPS) destinato a famiglie e minori  </a:t>
                      </a:r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tIns="36000" bIns="36000" anchor="t">
                      <a:noAutofit/>
                    </a:bodyPr>
                    <a:p>
                      <a:pPr algn="r">
                        <a:lnSpc>
                          <a:spcPct val="9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IDFont+F4"/>
                          <a:ea typeface="CIDFont+F4"/>
                        </a:rPr>
                        <a:t>€ 23.965.161</a:t>
                      </a:r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118600">
                <a:tc>
                  <a:txBody>
                    <a:bodyPr lIns="36000" rIns="36000" tIns="36000" bIns="36000" anchor="t">
                      <a:noAutofit/>
                    </a:bodyPr>
                    <a:p>
                      <a:pPr>
                        <a:lnSpc>
                          <a:spcPct val="93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8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IDFont+F3"/>
                          <a:ea typeface="CIDFont+F3"/>
                        </a:rPr>
                        <a:t>Totale FONDO SOCIALE LOCALE</a:t>
                      </a:r>
                      <a:r>
                        <a:rPr lang="it-IT" sz="2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IDFont+F3"/>
                          <a:ea typeface="CIDFont+F3"/>
                        </a:rPr>
                        <a:t> </a:t>
                      </a:r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tIns="36000" bIns="36000" anchor="t">
                      <a:noAutofit/>
                    </a:bodyPr>
                    <a:p>
                      <a:pPr algn="r">
                        <a:lnSpc>
                          <a:spcPct val="93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8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IDFont+F3"/>
                          <a:ea typeface="CIDFont+F3"/>
                        </a:rPr>
                        <a:t>€ 40.875.161</a:t>
                      </a:r>
                      <a:endParaRPr lang="it-IT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042920" y="-757800"/>
            <a:ext cx="7779960" cy="1449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p>
            <a:pPr indent="0"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algn="l" pos="0"/>
              </a:tabLst>
            </a:pPr>
            <a:r>
              <a:rPr lang="it-IT" sz="2800" b="0" u="none" strike="noStrike">
                <a:solidFill>
                  <a:srgbClr val="333399"/>
                </a:solidFill>
                <a:effectLst/>
                <a:uFillTx/>
                <a:latin typeface="Tahoma"/>
              </a:rPr>
              <a:t>Programmazione risorse regionali e statali 2026</a:t>
            </a:r>
            <a:endParaRPr lang="it-IT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"/>
          <p:cNvSpPr/>
          <p:nvPr/>
        </p:nvSpPr>
        <p:spPr>
          <a:xfrm>
            <a:off x="720720" y="2017800"/>
            <a:ext cx="8222760" cy="410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graphicFrame>
        <p:nvGraphicFramePr>
          <p:cNvPr id="61" name=""/>
          <p:cNvGraphicFramePr/>
          <p:nvPr/>
        </p:nvGraphicFramePr>
        <p:xfrm>
          <a:off x="204480" y="691200"/>
          <a:ext cx="8819280" cy="5788800"/>
        </p:xfrm>
        <a:graphic>
          <a:graphicData uri="http://schemas.openxmlformats.org/drawingml/2006/table">
            <a:tbl>
              <a:tblPr/>
              <a:tblGrid>
                <a:gridCol w="6962760"/>
                <a:gridCol w="1856880"/>
              </a:tblGrid>
              <a:tr h="464760">
                <a:tc>
                  <a:txBody>
                    <a:bodyPr lIns="36000" rIns="36000" tIns="36000" bIns="36000" anchor="t">
                      <a:noAutofit/>
                    </a:bodyPr>
                    <a:p>
                      <a:r>
                        <a:rPr lang="it-IT" sz="20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Fondi finalizzati – quote regionali</a:t>
                      </a:r>
                      <a:endParaRPr lang="it-IT" sz="20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tIns="36000" bIns="36000" anchor="t">
                      <a:noAutofit/>
                    </a:bodyPr>
                    <a:p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562400">
                <a:tc>
                  <a:txBody>
                    <a:bodyPr lIns="36000" rIns="36000" tIns="36000" bIns="36000" anchor="t">
                      <a:noAutofit/>
                    </a:bodyPr>
                    <a:p>
                      <a:pPr>
                        <a:lnSpc>
                          <a:spcPct val="9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IDFont+F4"/>
                          <a:ea typeface="CIDFont+F4"/>
                        </a:rPr>
                        <a:t>Programma finalizzato “Sostegno ai comuni quale concorso regionale per agevolare la mobilità delle persone in condizione di fragilità sociale” (mezzi regionali)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tIns="36000" bIns="36000" anchor="t">
                      <a:noAutofit/>
                    </a:bodyPr>
                    <a:p>
                      <a:pPr algn="r">
                        <a:lnSpc>
                          <a:spcPct val="9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IDFont+F5"/>
                          <a:ea typeface="CIDFont+F5"/>
                        </a:rPr>
                        <a:t>€ 1.500.000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825840">
                <a:tc>
                  <a:txBody>
                    <a:bodyPr lIns="36000" rIns="36000" tIns="36000" bIns="36000" anchor="t">
                      <a:noAutofit/>
                    </a:bodyPr>
                    <a:p>
                      <a:pPr>
                        <a:lnSpc>
                          <a:spcPct val="9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IDFont+F4"/>
                          <a:ea typeface="CIDFont+F4"/>
                        </a:rPr>
                        <a:t>Programma Esecuzione penale (quota cofinanziameto regionale al progetto di C.A.)  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tIns="36000" bIns="36000" anchor="t">
                      <a:noAutofit/>
                    </a:bodyPr>
                    <a:p>
                      <a:pPr algn="r">
                        <a:lnSpc>
                          <a:spcPct val="9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IDFont+F5"/>
                          <a:ea typeface="CIDFont+F5"/>
                        </a:rPr>
                        <a:t>€ 640.000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57200">
                <a:tc>
                  <a:txBody>
                    <a:bodyPr lIns="36000" rIns="36000" tIns="36000" bIns="36000" anchor="t">
                      <a:noAutofit/>
                    </a:bodyPr>
                    <a:p>
                      <a:pPr>
                        <a:lnSpc>
                          <a:spcPct val="9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IDFont+F4"/>
                          <a:ea typeface="CIDFont+F4"/>
                        </a:rPr>
                        <a:t>Centri per le Famiglie (mezzi regionali)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tIns="36000" bIns="36000" anchor="t">
                      <a:noAutofit/>
                    </a:bodyPr>
                    <a:p>
                      <a:pPr algn="r">
                        <a:lnSpc>
                          <a:spcPct val="9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IDFont+F5"/>
                          <a:ea typeface="CIDFont+F5"/>
                        </a:rPr>
                        <a:t>€ 525.000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194120">
                <a:tc>
                  <a:txBody>
                    <a:bodyPr lIns="36000" rIns="36000" tIns="36000" bIns="36000" anchor="t">
                      <a:noAutofit/>
                    </a:bodyPr>
                    <a:p>
                      <a:pPr>
                        <a:lnSpc>
                          <a:spcPct val="9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IDFont+F4"/>
                          <a:ea typeface="CIDFont+F4"/>
                        </a:rPr>
                        <a:t>Programma finalizzato "Azioni di contrasto alle diseguaglianze e alla vulnerabilità sociale” (mezzi regionali) ex COVID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tIns="36000" bIns="36000" anchor="t">
                      <a:noAutofit/>
                    </a:bodyPr>
                    <a:p>
                      <a:pPr algn="r">
                        <a:lnSpc>
                          <a:spcPct val="9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IDFont+F5"/>
                          <a:ea typeface="CIDFont+F5"/>
                        </a:rPr>
                        <a:t>€ 3.600.000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825840">
                <a:tc>
                  <a:txBody>
                    <a:bodyPr lIns="36000" rIns="36000" tIns="36000" bIns="36000" anchor="t">
                      <a:noAutofit/>
                    </a:bodyPr>
                    <a:p>
                      <a:pPr>
                        <a:lnSpc>
                          <a:spcPct val="9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IDFont+F4"/>
                          <a:ea typeface="CIDFont+F4"/>
                        </a:rPr>
                        <a:t>Programma finalizzato " Azioni di contrasto alla povertà minorile, ritiro sociale… ." (mezzi regionali)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tIns="36000" bIns="36000" anchor="t">
                      <a:noAutofit/>
                    </a:bodyPr>
                    <a:p>
                      <a:pPr algn="r">
                        <a:lnSpc>
                          <a:spcPct val="9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IDFont+F4"/>
                          <a:ea typeface="CIDFont+F4"/>
                        </a:rPr>
                        <a:t>€ 2.350.000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58640">
                <a:tc>
                  <a:txBody>
                    <a:bodyPr lIns="36000" rIns="36000" tIns="36000" bIns="36000" anchor="t">
                      <a:noAutofit/>
                    </a:bodyPr>
                    <a:p>
                      <a:pPr>
                        <a:lnSpc>
                          <a:spcPct val="93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IDFont+F4"/>
                          <a:ea typeface="CIDFont+F4"/>
                        </a:rPr>
                        <a:t>Programma Finalizzato “Oltre la strada”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tIns="36000" bIns="36000" anchor="t">
                      <a:noAutofit/>
                    </a:bodyPr>
                    <a:p>
                      <a:pPr algn="r">
                        <a:lnSpc>
                          <a:spcPct val="9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IDFont+F4"/>
                          <a:ea typeface="CIDFont+F4"/>
                        </a:rPr>
                        <a:t>€ 350.000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1042920" y="-757800"/>
            <a:ext cx="7779960" cy="1449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p>
            <a:pPr indent="0"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algn="l" pos="0"/>
              </a:tabLst>
            </a:pPr>
            <a:r>
              <a:rPr lang="it-IT" sz="2800" b="0" u="none" strike="noStrike">
                <a:solidFill>
                  <a:srgbClr val="333399"/>
                </a:solidFill>
                <a:effectLst/>
                <a:uFillTx/>
                <a:latin typeface="Tahoma"/>
              </a:rPr>
              <a:t>Programmazione risorse regionali e statali 2026</a:t>
            </a:r>
            <a:endParaRPr lang="it-IT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"/>
          <p:cNvSpPr/>
          <p:nvPr/>
        </p:nvSpPr>
        <p:spPr>
          <a:xfrm>
            <a:off x="720720" y="2017800"/>
            <a:ext cx="8222760" cy="410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graphicFrame>
        <p:nvGraphicFramePr>
          <p:cNvPr id="64" name=""/>
          <p:cNvGraphicFramePr/>
          <p:nvPr/>
        </p:nvGraphicFramePr>
        <p:xfrm>
          <a:off x="180000" y="691200"/>
          <a:ext cx="8819640" cy="6469920"/>
        </p:xfrm>
        <a:graphic>
          <a:graphicData uri="http://schemas.openxmlformats.org/drawingml/2006/table">
            <a:tbl>
              <a:tblPr/>
              <a:tblGrid>
                <a:gridCol w="6918480"/>
                <a:gridCol w="1901520"/>
              </a:tblGrid>
              <a:tr h="491040">
                <a:tc>
                  <a:txBody>
                    <a:bodyPr lIns="36000" rIns="36000" tIns="36000" bIns="36000" anchor="t">
                      <a:noAutofit/>
                    </a:bodyPr>
                    <a:p>
                      <a:pPr>
                        <a:lnSpc>
                          <a:spcPct val="93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1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IDFont+F3"/>
                          <a:ea typeface="CIDFont+F3"/>
                        </a:rPr>
                        <a:t>FONDI FINALIZZATI QUOTE STATALI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tIns="36000" bIns="36000" anchor="t">
                      <a:noAutofit/>
                    </a:bodyPr>
                    <a:p>
                      <a:pPr algn="r">
                        <a:lnSpc>
                          <a:spcPct val="93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90320">
                <a:tc>
                  <a:txBody>
                    <a:bodyPr lIns="36000" rIns="36000" tIns="36000" bIns="36000" anchor="t">
                      <a:noAutofit/>
                    </a:bodyPr>
                    <a:p>
                      <a:pPr>
                        <a:lnSpc>
                          <a:spcPct val="93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IDFont+F4"/>
                          <a:ea typeface="CIDFont+F4"/>
                        </a:rPr>
                        <a:t>Centri per le Famiglie (mezzi statali) 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tIns="36000" bIns="36000" anchor="t">
                      <a:noAutofit/>
                    </a:bodyPr>
                    <a:p>
                      <a:pPr algn="r">
                        <a:lnSpc>
                          <a:spcPct val="93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IDFont+F5"/>
                          <a:ea typeface="CIDFont+F5"/>
                        </a:rPr>
                        <a:t>€ 2.225.600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740520">
                <a:tc>
                  <a:txBody>
                    <a:bodyPr lIns="36000" rIns="36000" tIns="36000" bIns="36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IDFont+F4"/>
                          <a:ea typeface="CIDFont+F4"/>
                        </a:rPr>
                        <a:t>Centri per le Famiglie (mezzi statali) – Dipartimento politiche per la famiglia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tIns="36000" bIns="36000" anchor="t">
                      <a:noAutofit/>
                    </a:bodyPr>
                    <a:p>
                      <a:pPr algn="r">
                        <a:lnSpc>
                          <a:spcPct val="93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IDFont+F5"/>
                          <a:ea typeface="CIDFont+F5"/>
                        </a:rPr>
                        <a:t>€ 3.960.000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75200">
                <a:tc>
                  <a:txBody>
                    <a:bodyPr lIns="36000" rIns="36000" tIns="36000" bIns="36000" anchor="t">
                      <a:noAutofit/>
                    </a:bodyPr>
                    <a:p>
                      <a:pPr>
                        <a:lnSpc>
                          <a:spcPct val="93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Implementazione P.I.P.P.I (Mezzi statali FNPS) LEPS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tIns="36000" bIns="36000" anchor="t">
                      <a:noAutofit/>
                    </a:bodyPr>
                    <a:p>
                      <a:pPr algn="r">
                        <a:lnSpc>
                          <a:spcPct val="93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€ 1.121.488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726840">
                <a:tc>
                  <a:txBody>
                    <a:bodyPr lIns="36000" rIns="36000" tIns="36000" bIns="36000" anchor="t">
                      <a:noAutofit/>
                    </a:bodyPr>
                    <a:p>
                      <a:pPr>
                        <a:lnSpc>
                          <a:spcPct val="9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IDFont+F4"/>
                          <a:ea typeface="CIDFont+F4"/>
                        </a:rPr>
                        <a:t>Programma finalizzato “Supervisione personale servizi sociali ” (mezzi statali) 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tIns="36000" bIns="36000" anchor="t">
                      <a:noAutofit/>
                    </a:bodyPr>
                    <a:p>
                      <a:pPr algn="r">
                        <a:lnSpc>
                          <a:spcPct val="9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IDFont+F4"/>
                          <a:ea typeface="CIDFont+F4"/>
                        </a:rPr>
                        <a:t>€ 720.000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726840">
                <a:tc>
                  <a:txBody>
                    <a:bodyPr lIns="36000" rIns="36000" tIns="36000" bIns="36000" anchor="t">
                      <a:noAutofit/>
                    </a:bodyPr>
                    <a:p>
                      <a:pPr>
                        <a:lnSpc>
                          <a:spcPct val="9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IDFont+F4"/>
                          <a:ea typeface="CIDFont+F4"/>
                        </a:rPr>
                        <a:t>Programma finalizzato “Dimissioni protette ” (mezzi statali) 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tIns="36000" bIns="36000" anchor="t">
                      <a:noAutofit/>
                    </a:bodyPr>
                    <a:p>
                      <a:pPr algn="r">
                        <a:lnSpc>
                          <a:spcPct val="9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IDFont+F4"/>
                          <a:ea typeface="CIDFont+F4"/>
                        </a:rPr>
                        <a:t>€ 1.440.000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312920">
                <a:tc>
                  <a:txBody>
                    <a:bodyPr lIns="36000" rIns="36000" tIns="36000" bIns="36000" anchor="t">
                      <a:noAutofit/>
                    </a:bodyPr>
                    <a:p>
                      <a:pPr>
                        <a:lnSpc>
                          <a:spcPct val="93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Programma finalizzato " Sostegno degli interventi a favore delle persone di minore età e delle loro famiglie e di qualificazione del sistema di accoglienza" </a:t>
                      </a: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(</a:t>
                      </a: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a favore degli interventi di affido familiare) 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tIns="36000" bIns="36000" anchor="t">
                      <a:noAutofit/>
                    </a:bodyPr>
                    <a:p>
                      <a:pPr algn="r">
                        <a:lnSpc>
                          <a:spcPct val="9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IDFont+F4"/>
                          <a:ea typeface="CIDFont+F4"/>
                        </a:rPr>
                        <a:t>€ 1.423.793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11480">
                <a:tc>
                  <a:txBody>
                    <a:bodyPr lIns="36000" rIns="36000" tIns="36000" bIns="36000" anchor="t">
                      <a:noAutofit/>
                    </a:bodyPr>
                    <a:p>
                      <a:pPr>
                        <a:lnSpc>
                          <a:spcPct val="93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IDFont+F4"/>
                          <a:ea typeface="CIDFont+F4"/>
                        </a:rPr>
                        <a:t>Programma Finalizzato “Oltre la strada”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tIns="36000" bIns="36000" anchor="t">
                      <a:noAutofit/>
                    </a:bodyPr>
                    <a:p>
                      <a:pPr algn="r">
                        <a:lnSpc>
                          <a:spcPct val="9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IDFont+F4"/>
                          <a:ea typeface="CIDFont+F4"/>
                        </a:rPr>
                        <a:t>€ 350.000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57840">
                <a:tc>
                  <a:txBody>
                    <a:bodyPr lIns="36000" rIns="36000" tIns="36000" bIns="36000" anchor="t">
                      <a:noAutofit/>
                    </a:bodyPr>
                    <a:p>
                      <a:pPr>
                        <a:lnSpc>
                          <a:spcPct val="93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1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Totale Fondi finalizzati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tIns="36000" bIns="36000" anchor="t">
                      <a:noAutofit/>
                    </a:bodyPr>
                    <a:p>
                      <a:pPr algn="r">
                        <a:lnSpc>
                          <a:spcPct val="93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€ 14.662.088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71160">
                <a:tc>
                  <a:txBody>
                    <a:bodyPr lIns="36000" rIns="36000" tIns="36000" bIns="36000" anchor="t">
                      <a:noAutofit/>
                    </a:bodyPr>
                    <a:p>
                      <a:pPr>
                        <a:lnSpc>
                          <a:spcPct val="9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1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IDFont+F3"/>
                          <a:ea typeface="CIDFont+F3"/>
                        </a:rPr>
                        <a:t>Totale Fondo Sociale e fondi finalizzati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tIns="36000" bIns="36000" anchor="t">
                      <a:noAutofit/>
                    </a:bodyPr>
                    <a:p>
                      <a:pPr algn="r">
                        <a:lnSpc>
                          <a:spcPct val="9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1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IDFont+F3"/>
                          <a:ea typeface="CIDFont+F3"/>
                        </a:rPr>
                        <a:t>€ 55.537.249</a:t>
                      </a:r>
                      <a:endParaRPr lang="it-IT" sz="2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36000" marR="36000" marT="36000" marB="36000">
                    <a:lnL w="3600">
                      <a:solidFill>
                        <a:srgbClr val="000000"/>
                      </a:solidFill>
                      <a:prstDash val="solid"/>
                    </a:lnL>
                    <a:lnR w="3600">
                      <a:solidFill>
                        <a:srgbClr val="000000"/>
                      </a:solidFill>
                      <a:prstDash val="solid"/>
                    </a:lnR>
                    <a:lnT w="3600">
                      <a:solidFill>
                        <a:srgbClr val="000000"/>
                      </a:solidFill>
                      <a:prstDash val="solid"/>
                    </a:lnT>
                    <a:lnB w="36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"/>
          <p:cNvSpPr/>
          <p:nvPr/>
        </p:nvSpPr>
        <p:spPr>
          <a:xfrm>
            <a:off x="1222200" y="285840"/>
            <a:ext cx="7650000" cy="131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3360"/>
                <a:tab algn="l" pos="10772640"/>
                <a:tab algn="l" pos="10774440"/>
                <a:tab algn="l" pos="10775880"/>
                <a:tab algn="l" pos="10777680"/>
                <a:tab algn="l" pos="10779120"/>
                <a:tab algn="l" pos="10780560"/>
                <a:tab algn="l" pos="10782360"/>
              </a:tabLst>
            </a:pPr>
            <a:r>
              <a:rPr lang="it-IT" sz="3600" b="1" u="none" strike="noStrike">
                <a:solidFill>
                  <a:srgbClr val="333399"/>
                </a:solidFill>
                <a:effectLst/>
                <a:uFillTx/>
                <a:latin typeface="Tahoma"/>
                <a:ea typeface="Arial"/>
              </a:rPr>
              <a:t>FONDO SOCIALE LOCALE 2026</a:t>
            </a:r>
            <a:endParaRPr lang="it-IT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66" name=""/>
          <p:cNvGraphicFramePr/>
          <p:nvPr/>
        </p:nvGraphicFramePr>
        <p:xfrm>
          <a:off x="457200" y="2362320"/>
          <a:ext cx="8458920" cy="4166640"/>
        </p:xfrm>
        <a:graphic>
          <a:graphicData uri="http://schemas.openxmlformats.org/drawingml/2006/table">
            <a:tbl>
              <a:tblPr/>
              <a:tblGrid>
                <a:gridCol w="4191480"/>
                <a:gridCol w="4267800"/>
              </a:tblGrid>
              <a:tr h="255060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2000"/>
                        </a:lnSpc>
                        <a:spcBef>
                          <a:spcPts val="814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32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ahoma"/>
                          <a:ea typeface="Arial"/>
                        </a:rPr>
                        <a:t>Assegnazione 2026</a:t>
                      </a:r>
                      <a:endParaRPr lang="it-IT" sz="3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8000"/>
                        </a:lnSpc>
                        <a:spcBef>
                          <a:spcPts val="814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32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ahoma"/>
                          <a:ea typeface="Arial"/>
                        </a:rPr>
                        <a:t>(FSL+Fondo statale)</a:t>
                      </a:r>
                      <a:endParaRPr lang="it-IT" sz="3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8000"/>
                        </a:lnSpc>
                        <a:spcBef>
                          <a:spcPts val="1012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40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ahoma"/>
                          <a:ea typeface="Arial"/>
                        </a:rPr>
                        <a:t>2.026.532</a:t>
                      </a:r>
                      <a:endParaRPr lang="it-IT" sz="4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2000"/>
                        </a:lnSpc>
                        <a:spcBef>
                          <a:spcPts val="814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32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ahoma"/>
                          <a:ea typeface="Arial"/>
                        </a:rPr>
                        <a:t>Assegnazione 2025</a:t>
                      </a:r>
                      <a:endParaRPr lang="it-IT" sz="3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8000"/>
                        </a:lnSpc>
                        <a:spcBef>
                          <a:spcPts val="814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32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ahoma"/>
                          <a:ea typeface="Arial"/>
                        </a:rPr>
                        <a:t>(FSL+ Fondo statale) </a:t>
                      </a:r>
                      <a:endParaRPr lang="it-IT" sz="3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8000"/>
                        </a:lnSpc>
                        <a:spcBef>
                          <a:spcPts val="1012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40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ahoma"/>
                          <a:ea typeface="Arial"/>
                        </a:rPr>
                        <a:t>2.055.620</a:t>
                      </a:r>
                      <a:endParaRPr lang="it-IT" sz="4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616040">
                <a:tc gridSpan="2"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2000"/>
                        </a:lnSpc>
                        <a:spcBef>
                          <a:spcPts val="913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36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ahoma"/>
                          <a:ea typeface="Arial"/>
                        </a:rPr>
                        <a:t>riduzione risorse</a:t>
                      </a:r>
                      <a:endParaRPr lang="it-IT" sz="36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8000"/>
                        </a:lnSpc>
                        <a:spcBef>
                          <a:spcPts val="913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36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ahoma"/>
                          <a:ea typeface="Arial"/>
                        </a:rPr>
                        <a:t>- 1,5% circa</a:t>
                      </a:r>
                      <a:endParaRPr lang="it-IT" sz="36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lang="it-IT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"/>
          <p:cNvSpPr/>
          <p:nvPr/>
        </p:nvSpPr>
        <p:spPr>
          <a:xfrm>
            <a:off x="1214280" y="299880"/>
            <a:ext cx="7650000" cy="78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3360"/>
                <a:tab algn="l" pos="10772640"/>
                <a:tab algn="l" pos="10774440"/>
                <a:tab algn="l" pos="10775880"/>
                <a:tab algn="l" pos="10777680"/>
                <a:tab algn="l" pos="10779120"/>
                <a:tab algn="l" pos="10780560"/>
                <a:tab algn="l" pos="10782360"/>
              </a:tabLst>
            </a:pPr>
            <a:r>
              <a:rPr lang="it-IT" sz="3600" b="1" u="none" strike="noStrike">
                <a:solidFill>
                  <a:srgbClr val="333399"/>
                </a:solidFill>
                <a:effectLst/>
                <a:uFillTx/>
                <a:latin typeface="Tahoma"/>
                <a:ea typeface="Arial"/>
              </a:rPr>
              <a:t>FONDO SOCIALE LOCALE 2026</a:t>
            </a:r>
            <a:endParaRPr lang="it-IT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68" name=""/>
          <p:cNvGraphicFramePr/>
          <p:nvPr/>
        </p:nvGraphicFramePr>
        <p:xfrm>
          <a:off x="180000" y="1260000"/>
          <a:ext cx="8819640" cy="4860000"/>
        </p:xfrm>
        <a:graphic>
          <a:graphicData uri="http://schemas.openxmlformats.org/drawingml/2006/table">
            <a:tbl>
              <a:tblPr/>
              <a:tblGrid>
                <a:gridCol w="1565640"/>
                <a:gridCol w="2381040"/>
                <a:gridCol w="2351880"/>
                <a:gridCol w="2521440"/>
              </a:tblGrid>
              <a:tr h="1071360">
                <a:tc gridSpan="3"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32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RISORSE REGIONALI</a:t>
                      </a:r>
                      <a:endParaRPr lang="it-IT" sz="3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12240">
                      <a:noFill/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00fff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lang="it-IT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lang="it-IT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40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838.374</a:t>
                      </a:r>
                      <a:endParaRPr lang="it-IT" sz="4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12240">
                      <a:noFill/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00ffff"/>
                    </a:solidFill>
                  </a:tcPr>
                </a:tc>
              </a:tr>
              <a:tr h="738720"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 Ambito</a:t>
                      </a:r>
                      <a:endParaRPr lang="it-IT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4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progetto</a:t>
                      </a:r>
                      <a:endParaRPr lang="it-IT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4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quota 2025</a:t>
                      </a:r>
                      <a:endParaRPr lang="it-IT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4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quota 2025</a:t>
                      </a:r>
                      <a:endParaRPr lang="it-IT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696600"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distretto</a:t>
                      </a:r>
                      <a:endParaRPr lang="it-IT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Ufficio di piano</a:t>
                      </a:r>
                      <a:endParaRPr lang="it-IT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€ 30.000</a:t>
                      </a:r>
                      <a:endParaRPr lang="it-IT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€ 30.000</a:t>
                      </a:r>
                      <a:endParaRPr lang="it-IT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053720"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93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lang="it-IT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distretto</a:t>
                      </a:r>
                      <a:endParaRPr lang="it-IT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Formazione per ETS</a:t>
                      </a:r>
                      <a:endParaRPr lang="it-IT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€ 20.000</a:t>
                      </a:r>
                      <a:endParaRPr lang="it-IT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€ 0</a:t>
                      </a:r>
                      <a:endParaRPr lang="it-IT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99680"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tot</a:t>
                      </a:r>
                      <a:endParaRPr lang="it-IT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 </a:t>
                      </a:r>
                      <a:endParaRPr lang="it-IT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€ 50.000</a:t>
                      </a:r>
                      <a:endParaRPr lang="it-IT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€ 30.000</a:t>
                      </a:r>
                      <a:endParaRPr lang="it-IT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799920">
                <a:tc gridSpan="2"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Risorse destinate alla programmazione dei singoli Enti Locali</a:t>
                      </a:r>
                      <a:endParaRPr lang="it-IT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lang="it-IT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€ 788.374</a:t>
                      </a:r>
                      <a:endParaRPr lang="it-IT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€ 808.374</a:t>
                      </a:r>
                      <a:endParaRPr lang="it-IT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"/>
          <p:cNvSpPr/>
          <p:nvPr/>
        </p:nvSpPr>
        <p:spPr>
          <a:xfrm>
            <a:off x="989640" y="-540000"/>
            <a:ext cx="7650000" cy="131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23360"/>
                <a:tab algn="l" pos="10772640"/>
                <a:tab algn="l" pos="10774440"/>
                <a:tab algn="l" pos="10775880"/>
                <a:tab algn="l" pos="10777680"/>
                <a:tab algn="l" pos="10779120"/>
                <a:tab algn="l" pos="10780560"/>
                <a:tab algn="l" pos="10782360"/>
              </a:tabLst>
            </a:pPr>
            <a:r>
              <a:rPr lang="it-IT" sz="2400" b="1" u="none" strike="noStrike">
                <a:solidFill>
                  <a:srgbClr val="333399"/>
                </a:solidFill>
                <a:effectLst/>
                <a:uFillTx/>
                <a:latin typeface="Tahoma"/>
                <a:ea typeface="Arial"/>
              </a:rPr>
              <a:t>FONDO SOCIALE LOCALE – quota statale 2026</a:t>
            </a:r>
            <a:endParaRPr lang="it-IT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70" name=""/>
          <p:cNvGraphicFramePr/>
          <p:nvPr/>
        </p:nvGraphicFramePr>
        <p:xfrm>
          <a:off x="0" y="720000"/>
          <a:ext cx="9141840" cy="6120000"/>
        </p:xfrm>
        <a:graphic>
          <a:graphicData uri="http://schemas.openxmlformats.org/drawingml/2006/table">
            <a:tbl>
              <a:tblPr/>
              <a:tblGrid>
                <a:gridCol w="3208320"/>
                <a:gridCol w="1580760"/>
                <a:gridCol w="1625760"/>
                <a:gridCol w="1535400"/>
                <a:gridCol w="1191960"/>
              </a:tblGrid>
              <a:tr h="650520">
                <a:tc gridSpan="3"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FONDI STATALI – AREA FAMIGLIA E MINORI:accesso, valutazione, progettazione e strutture comunitarie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12240">
                      <a:noFill/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00fff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lang="it-IT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lang="it-IT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6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760.421</a:t>
                      </a:r>
                      <a:endParaRPr lang="it-IT" sz="26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12240">
                      <a:noFill/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endParaRPr lang="it-IT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00ffff"/>
                    </a:solidFill>
                  </a:tcPr>
                </a:tc>
              </a:tr>
              <a:tr h="417240"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Progetto distrettuale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quota 2025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quota 2026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 differenze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ct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note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59000"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Progetto affido e adozione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€ 39.500</a:t>
                      </a:r>
                      <a:endParaRPr lang="it-IT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€ 79.500</a:t>
                      </a:r>
                      <a:endParaRPr lang="it-IT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+ € 40.000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endParaRPr lang="it-IT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59000"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Progetto educativa territoriale per minori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€ 120.000</a:t>
                      </a:r>
                      <a:endParaRPr lang="it-IT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€ 150.000</a:t>
                      </a:r>
                      <a:endParaRPr lang="it-IT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+ € 30.000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endParaRPr lang="it-IT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624240"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Gioco e studio con te (finanziato con economie)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€ 0</a:t>
                      </a:r>
                      <a:endParaRPr lang="it-IT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€ 0</a:t>
                      </a:r>
                      <a:endParaRPr lang="it-IT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 € 0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€ 10.000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59000"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Interventi per la disregolazione emotiva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€ 60.000</a:t>
                      </a:r>
                      <a:endParaRPr lang="it-IT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€ 60.000</a:t>
                      </a:r>
                      <a:endParaRPr lang="it-IT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€ 0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endParaRPr lang="it-IT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801000"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Bonus Psicologo per minori e adolescenti (finanzito con economie)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€ 40.000</a:t>
                      </a:r>
                      <a:endParaRPr lang="it-IT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€ 0</a:t>
                      </a:r>
                      <a:endParaRPr lang="it-IT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- € 40.000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Microsoft YaHei"/>
                        </a:rPr>
                        <a:t>€ 24.000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59000"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Sportello di ascolto nelle scuole – quota FSL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€ 0</a:t>
                      </a:r>
                      <a:endParaRPr lang="it-IT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€ 60.000</a:t>
                      </a:r>
                      <a:endParaRPr lang="it-IT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+ € 60.000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endParaRPr lang="it-IT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618560">
                <a:tc>
                  <a:txBody>
                    <a:bodyPr lIns="90000" rIns="90000" tIns="46800" bIns="46800" anchor="b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Modello integrato di progettazione educativa individuale e monitoraggio esiti (finanziato con economie)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€ 0</a:t>
                      </a:r>
                      <a:endParaRPr lang="it-IT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€ 0</a:t>
                      </a:r>
                      <a:endParaRPr lang="it-IT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endParaRPr lang="it-IT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b">
                      <a:noAutofit/>
                    </a:bodyPr>
                    <a:p>
                      <a:pPr algn="r">
                        <a:lnSpc>
                          <a:spcPct val="58000"/>
                        </a:lnSpc>
                        <a:spcBef>
                          <a:spcPts val="11"/>
                        </a:spcBef>
                        <a:spcAft>
                          <a:spcPts val="11"/>
                        </a:spcAft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  <a:tab algn="l" pos="10323360"/>
                          <a:tab algn="l" pos="10772640"/>
                          <a:tab algn="l" pos="10774440"/>
                          <a:tab algn="l" pos="10775880"/>
                          <a:tab algn="l" pos="10777680"/>
                          <a:tab algn="l" pos="10779120"/>
                          <a:tab algn="l" pos="10780560"/>
                          <a:tab algn="l" pos="10782360"/>
                        </a:tabLst>
                      </a:pPr>
                      <a:r>
                        <a:rPr lang="it-IT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€ 13.000</a:t>
                      </a:r>
                      <a:endParaRPr lang="it-IT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90000" marR="90000" marT="46800" marB="4680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4492</TotalTime>
  <Application>LibreOffice/25.8.7.3$Windows_X86_64 LibreOffice_project/30742500f2d3eb4366ac312fa33d3dcabdb3eba5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it-IT</dc:language>
  <cp:lastModifiedBy/>
  <dcterms:modified xsi:type="dcterms:W3CDTF">2026-06-22T12:30:24Z</dcterms:modified>
  <cp:revision>86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</Properties>
</file>