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1" r:id="rId5"/>
    <p:sldId id="282" r:id="rId6"/>
    <p:sldId id="259" r:id="rId7"/>
    <p:sldId id="260" r:id="rId8"/>
    <p:sldId id="283" r:id="rId9"/>
    <p:sldId id="262" r:id="rId10"/>
    <p:sldId id="261" r:id="rId11"/>
    <p:sldId id="264" r:id="rId12"/>
    <p:sldId id="263" r:id="rId13"/>
    <p:sldId id="284" r:id="rId14"/>
    <p:sldId id="265" r:id="rId15"/>
    <p:sldId id="267" r:id="rId16"/>
    <p:sldId id="271" r:id="rId17"/>
    <p:sldId id="285" r:id="rId18"/>
    <p:sldId id="288" r:id="rId19"/>
    <p:sldId id="269" r:id="rId20"/>
    <p:sldId id="275" r:id="rId21"/>
    <p:sldId id="274" r:id="rId22"/>
    <p:sldId id="279" r:id="rId23"/>
    <p:sldId id="268" r:id="rId24"/>
    <p:sldId id="286" r:id="rId25"/>
    <p:sldId id="287" r:id="rId26"/>
    <p:sldId id="272" r:id="rId27"/>
    <p:sldId id="273" r:id="rId28"/>
    <p:sldId id="266" r:id="rId29"/>
    <p:sldId id="276" r:id="rId30"/>
    <p:sldId id="277" r:id="rId31"/>
    <p:sldId id="278" r:id="rId32"/>
    <p:sldId id="270" r:id="rId3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Stile chi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20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178A4-9658-4A21-8E60-31BF95E726A5}" type="datetimeFigureOut">
              <a:rPr lang="it-IT" smtClean="0"/>
              <a:t>18/12/2024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2DC2B-7B54-4018-944E-93303CD734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3003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178A4-9658-4A21-8E60-31BF95E726A5}" type="datetimeFigureOut">
              <a:rPr lang="it-IT" smtClean="0"/>
              <a:t>18/12/2024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2DC2B-7B54-4018-944E-93303CD734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4298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178A4-9658-4A21-8E60-31BF95E726A5}" type="datetimeFigureOut">
              <a:rPr lang="it-IT" smtClean="0"/>
              <a:t>18/12/2024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2DC2B-7B54-4018-944E-93303CD734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3437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178A4-9658-4A21-8E60-31BF95E726A5}" type="datetimeFigureOut">
              <a:rPr lang="it-IT" smtClean="0"/>
              <a:t>18/12/2024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2DC2B-7B54-4018-944E-93303CD734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9745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178A4-9658-4A21-8E60-31BF95E726A5}" type="datetimeFigureOut">
              <a:rPr lang="it-IT" smtClean="0"/>
              <a:t>18/12/2024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2DC2B-7B54-4018-944E-93303CD734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5991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178A4-9658-4A21-8E60-31BF95E726A5}" type="datetimeFigureOut">
              <a:rPr lang="it-IT" smtClean="0"/>
              <a:t>18/12/2024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2DC2B-7B54-4018-944E-93303CD734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7970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178A4-9658-4A21-8E60-31BF95E726A5}" type="datetimeFigureOut">
              <a:rPr lang="it-IT" smtClean="0"/>
              <a:t>18/12/2024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2DC2B-7B54-4018-944E-93303CD734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2910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178A4-9658-4A21-8E60-31BF95E726A5}" type="datetimeFigureOut">
              <a:rPr lang="it-IT" smtClean="0"/>
              <a:t>18/12/2024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2DC2B-7B54-4018-944E-93303CD734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1701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178A4-9658-4A21-8E60-31BF95E726A5}" type="datetimeFigureOut">
              <a:rPr lang="it-IT" smtClean="0"/>
              <a:t>18/12/2024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2DC2B-7B54-4018-944E-93303CD734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2249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178A4-9658-4A21-8E60-31BF95E726A5}" type="datetimeFigureOut">
              <a:rPr lang="it-IT" smtClean="0"/>
              <a:t>18/12/2024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2DC2B-7B54-4018-944E-93303CD734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7298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178A4-9658-4A21-8E60-31BF95E726A5}" type="datetimeFigureOut">
              <a:rPr lang="it-IT" smtClean="0"/>
              <a:t>18/12/2024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2DC2B-7B54-4018-944E-93303CD734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21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178A4-9658-4A21-8E60-31BF95E726A5}" type="datetimeFigureOut">
              <a:rPr lang="it-IT" smtClean="0"/>
              <a:t>18/12/2024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2DC2B-7B54-4018-944E-93303CD7341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6544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.gif"/><Relationship Id="rId7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5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80" y="248934"/>
            <a:ext cx="720000" cy="72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0" y="248934"/>
            <a:ext cx="447379" cy="72000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-101600" y="3076264"/>
            <a:ext cx="1219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PIANO COMUNALE DI PROTEZIONE CIVILE</a:t>
            </a:r>
          </a:p>
          <a:p>
            <a:pPr algn="ctr"/>
            <a:r>
              <a:rPr lang="it-IT" sz="3200" dirty="0">
                <a:latin typeface="Calibri" panose="020F0502020204030204" pitchFamily="34" charset="0"/>
                <a:cs typeface="Calibri" panose="020F0502020204030204" pitchFamily="34" charset="0"/>
              </a:rPr>
              <a:t>Presentazione pubblica</a:t>
            </a:r>
          </a:p>
        </p:txBody>
      </p:sp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276534"/>
              </p:ext>
            </p:extLst>
          </p:nvPr>
        </p:nvGraphicFramePr>
        <p:xfrm>
          <a:off x="916013" y="248933"/>
          <a:ext cx="2405037" cy="720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5037">
                  <a:extLst>
                    <a:ext uri="{9D8B030D-6E8A-4147-A177-3AD203B41FA5}">
                      <a16:colId xmlns:a16="http://schemas.microsoft.com/office/drawing/2014/main" val="2574969542"/>
                    </a:ext>
                  </a:extLst>
                </a:gridCol>
              </a:tblGrid>
              <a:tr h="28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500" b="0" dirty="0">
                          <a:solidFill>
                            <a:schemeClr val="tx1"/>
                          </a:solidFill>
                          <a:effectLst/>
                        </a:rPr>
                        <a:t>Comune di Rimini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994507"/>
                  </a:ext>
                </a:extLst>
              </a:tr>
              <a:tr h="436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DIREZIONE GENERALE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Settore Infrastrutture e Qualità Ambientale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1604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87888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80" y="248934"/>
            <a:ext cx="720000" cy="72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0" y="248934"/>
            <a:ext cx="447379" cy="72000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294130" y="1156227"/>
            <a:ext cx="116278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Rischio fenomeni meteorologici avversi: </a:t>
            </a:r>
            <a:r>
              <a:rPr lang="it-IT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rischio costiero </a:t>
            </a:r>
            <a:r>
              <a:rPr lang="it-IT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 ingressioni marine</a:t>
            </a:r>
          </a:p>
          <a:p>
            <a:pPr algn="just"/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 scenario del rischio costiero nel litorale del Comune di Rimini è stato studiato dall’Autorità di Bacino attraverso il «Piano di Gestione del Rischio Alluvioni» per le Aree Costiere Marine.</a:t>
            </a:r>
          </a:p>
        </p:txBody>
      </p:sp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276534"/>
              </p:ext>
            </p:extLst>
          </p:nvPr>
        </p:nvGraphicFramePr>
        <p:xfrm>
          <a:off x="916013" y="248933"/>
          <a:ext cx="2405037" cy="720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5037">
                  <a:extLst>
                    <a:ext uri="{9D8B030D-6E8A-4147-A177-3AD203B41FA5}">
                      <a16:colId xmlns:a16="http://schemas.microsoft.com/office/drawing/2014/main" val="2574969542"/>
                    </a:ext>
                  </a:extLst>
                </a:gridCol>
              </a:tblGrid>
              <a:tr h="28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500" b="0" dirty="0">
                          <a:solidFill>
                            <a:schemeClr val="tx1"/>
                          </a:solidFill>
                          <a:effectLst/>
                        </a:rPr>
                        <a:t>Comune di Rimini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994507"/>
                  </a:ext>
                </a:extLst>
              </a:tr>
              <a:tr h="436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DIREZIONE GENERALE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Settore Infrastrutture e Qualità Ambientale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160496"/>
                  </a:ext>
                </a:extLst>
              </a:tr>
            </a:tbl>
          </a:graphicData>
        </a:graphic>
      </p:graphicFrame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2543" y="2233445"/>
            <a:ext cx="8691023" cy="44243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A991771-E6FE-120D-D411-BE145581B2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5356" y="2609880"/>
            <a:ext cx="3414643" cy="8191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5431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80" y="248934"/>
            <a:ext cx="720000" cy="72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0" y="248934"/>
            <a:ext cx="447379" cy="72000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294130" y="1156227"/>
            <a:ext cx="116278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Rischio fenomeni meteorologici avversi: </a:t>
            </a:r>
            <a:r>
              <a:rPr lang="it-IT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temporali</a:t>
            </a:r>
            <a:r>
              <a:rPr lang="it-IT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con allagamenti urbani e </a:t>
            </a:r>
            <a:r>
              <a:rPr lang="it-IT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vento</a:t>
            </a:r>
          </a:p>
          <a:p>
            <a:pPr algn="just"/>
            <a:r>
              <a:rPr lang="it-IT" sz="2000" dirty="0"/>
              <a:t>Le piogge di forte intensità possono provocare allagamenti localizzati, scorrimento superficiale delle acque, rigurgito o tracimazione dei sistemi di smaltimento urbano delle acque piovane</a:t>
            </a:r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276534"/>
              </p:ext>
            </p:extLst>
          </p:nvPr>
        </p:nvGraphicFramePr>
        <p:xfrm>
          <a:off x="916013" y="248933"/>
          <a:ext cx="2405037" cy="720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5037">
                  <a:extLst>
                    <a:ext uri="{9D8B030D-6E8A-4147-A177-3AD203B41FA5}">
                      <a16:colId xmlns:a16="http://schemas.microsoft.com/office/drawing/2014/main" val="2574969542"/>
                    </a:ext>
                  </a:extLst>
                </a:gridCol>
              </a:tblGrid>
              <a:tr h="28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500" b="0" dirty="0">
                          <a:solidFill>
                            <a:schemeClr val="tx1"/>
                          </a:solidFill>
                          <a:effectLst/>
                        </a:rPr>
                        <a:t>Comune di Rimini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994507"/>
                  </a:ext>
                </a:extLst>
              </a:tr>
              <a:tr h="436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DIREZIONE GENERALE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Settore Infrastrutture e Qualità Ambientale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160496"/>
                  </a:ext>
                </a:extLst>
              </a:tr>
            </a:tbl>
          </a:graphicData>
        </a:graphic>
      </p:graphicFrame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464" y="2325202"/>
            <a:ext cx="8783181" cy="44024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8FEB7C0-B169-2AFB-6AA0-A1A79882E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130" y="5275692"/>
            <a:ext cx="1647981" cy="8521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64766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80" y="248934"/>
            <a:ext cx="720000" cy="72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0" y="248934"/>
            <a:ext cx="447379" cy="72000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294130" y="1041356"/>
            <a:ext cx="1162785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Rischio sismico</a:t>
            </a:r>
          </a:p>
          <a:p>
            <a:pPr algn="just"/>
            <a:r>
              <a:rPr lang="it-IT" sz="2000" dirty="0"/>
              <a:t>Gli elementi di riferimento per la definizione dello </a:t>
            </a:r>
            <a:r>
              <a:rPr lang="it-IT" sz="2000" b="1" dirty="0"/>
              <a:t>scenario di rischio sismico</a:t>
            </a:r>
            <a:r>
              <a:rPr lang="it-IT" sz="2000" dirty="0"/>
              <a:t> sono costituiti da: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it-IT" sz="2000" dirty="0"/>
              <a:t>Storia sismica del territorio comunale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it-IT" sz="2000" dirty="0"/>
              <a:t>Mappa della pericolosità sismica di base per l’Emilia-Romagna elaborata dall’INGV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it-IT" sz="2000" dirty="0"/>
              <a:t>Classificazione sismica vigente del territorio regionale (Zona 2)</a:t>
            </a:r>
            <a:endParaRPr lang="it-I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276534"/>
              </p:ext>
            </p:extLst>
          </p:nvPr>
        </p:nvGraphicFramePr>
        <p:xfrm>
          <a:off x="916013" y="248933"/>
          <a:ext cx="2405037" cy="720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5037">
                  <a:extLst>
                    <a:ext uri="{9D8B030D-6E8A-4147-A177-3AD203B41FA5}">
                      <a16:colId xmlns:a16="http://schemas.microsoft.com/office/drawing/2014/main" val="2574969542"/>
                    </a:ext>
                  </a:extLst>
                </a:gridCol>
              </a:tblGrid>
              <a:tr h="28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500" b="0" dirty="0">
                          <a:solidFill>
                            <a:schemeClr val="tx1"/>
                          </a:solidFill>
                          <a:effectLst/>
                        </a:rPr>
                        <a:t>Comune di Rimini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994507"/>
                  </a:ext>
                </a:extLst>
              </a:tr>
              <a:tr h="436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DIREZIONE GENERALE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Settore Infrastrutture e Qualità Ambientale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160496"/>
                  </a:ext>
                </a:extLst>
              </a:tr>
            </a:tbl>
          </a:graphicData>
        </a:graphic>
      </p:graphicFrame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0" y="3357985"/>
            <a:ext cx="5724000" cy="2702252"/>
          </a:xfrm>
          <a:prstGeom prst="rect">
            <a:avLst/>
          </a:prstGeom>
        </p:spPr>
      </p:pic>
      <p:pic>
        <p:nvPicPr>
          <p:cNvPr id="8" name="Immagin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067" y="2798183"/>
            <a:ext cx="5399405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130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7C0D0-37C5-EEDD-BA32-04FD0C5D3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71FEF8E-2C0B-3DBB-3E24-AB9C415273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80" y="248934"/>
            <a:ext cx="720000" cy="720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F874216-E911-C6ED-92E2-209C936363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0" y="248934"/>
            <a:ext cx="447379" cy="7200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F39E417F-931D-3838-E236-D62DA2D43B7A}"/>
              </a:ext>
            </a:extLst>
          </p:cNvPr>
          <p:cNvSpPr/>
          <p:nvPr/>
        </p:nvSpPr>
        <p:spPr>
          <a:xfrm>
            <a:off x="2893397" y="1163305"/>
            <a:ext cx="67813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sz="2000" b="1" dirty="0"/>
              <a:t>Classificazione sismica vigente del territorio regionale (Zona 2)</a:t>
            </a:r>
            <a:endParaRPr lang="it-IT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E2A469B6-1D84-59BB-15D0-F4C06CF9BB07}"/>
              </a:ext>
            </a:extLst>
          </p:cNvPr>
          <p:cNvGraphicFramePr>
            <a:graphicFrameLocks noGrp="1"/>
          </p:cNvGraphicFramePr>
          <p:nvPr/>
        </p:nvGraphicFramePr>
        <p:xfrm>
          <a:off x="916013" y="248933"/>
          <a:ext cx="2405037" cy="720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5037">
                  <a:extLst>
                    <a:ext uri="{9D8B030D-6E8A-4147-A177-3AD203B41FA5}">
                      <a16:colId xmlns:a16="http://schemas.microsoft.com/office/drawing/2014/main" val="2574969542"/>
                    </a:ext>
                  </a:extLst>
                </a:gridCol>
              </a:tblGrid>
              <a:tr h="28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500" b="0" dirty="0">
                          <a:solidFill>
                            <a:schemeClr val="tx1"/>
                          </a:solidFill>
                          <a:effectLst/>
                        </a:rPr>
                        <a:t>Comune di Rimini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994507"/>
                  </a:ext>
                </a:extLst>
              </a:tr>
              <a:tr h="436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DIREZIONE GENERALE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Settore Infrastrutture e Qualità Ambientale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160496"/>
                  </a:ext>
                </a:extLst>
              </a:tr>
            </a:tbl>
          </a:graphicData>
        </a:graphic>
      </p:graphicFrame>
      <p:pic>
        <p:nvPicPr>
          <p:cNvPr id="1026" name="Picture 2" descr="https://ambiente.regione.emilia-romagna.it/it/geologia/sismica/img/classificazione_sismica_2023.jpg/@@images/image">
            <a:extLst>
              <a:ext uri="{FF2B5EF4-FFF2-40B4-BE49-F238E27FC236}">
                <a16:creationId xmlns:a16="http://schemas.microsoft.com/office/drawing/2014/main" id="{6DAD9E3E-C566-28CB-29FC-F42233291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396" y="1757786"/>
            <a:ext cx="6781381" cy="477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567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80" y="248934"/>
            <a:ext cx="720000" cy="72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0" y="248934"/>
            <a:ext cx="447379" cy="720000"/>
          </a:xfrm>
          <a:prstGeom prst="rect">
            <a:avLst/>
          </a:prstGeom>
        </p:spPr>
      </p:pic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276534"/>
              </p:ext>
            </p:extLst>
          </p:nvPr>
        </p:nvGraphicFramePr>
        <p:xfrm>
          <a:off x="916013" y="248933"/>
          <a:ext cx="2405037" cy="720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5037">
                  <a:extLst>
                    <a:ext uri="{9D8B030D-6E8A-4147-A177-3AD203B41FA5}">
                      <a16:colId xmlns:a16="http://schemas.microsoft.com/office/drawing/2014/main" val="2574969542"/>
                    </a:ext>
                  </a:extLst>
                </a:gridCol>
              </a:tblGrid>
              <a:tr h="28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500" b="0" dirty="0">
                          <a:solidFill>
                            <a:schemeClr val="tx1"/>
                          </a:solidFill>
                          <a:effectLst/>
                        </a:rPr>
                        <a:t>Comune di Rimini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994507"/>
                  </a:ext>
                </a:extLst>
              </a:tr>
              <a:tr h="436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DIREZIONE GENERALE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Settore Infrastrutture e Qualità Ambientale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160496"/>
                  </a:ext>
                </a:extLst>
              </a:tr>
            </a:tbl>
          </a:graphicData>
        </a:graphic>
      </p:graphicFrame>
      <p:sp>
        <p:nvSpPr>
          <p:cNvPr id="2" name="Rettangolo 1"/>
          <p:cNvSpPr/>
          <p:nvPr/>
        </p:nvSpPr>
        <p:spPr>
          <a:xfrm>
            <a:off x="294130" y="1249739"/>
            <a:ext cx="1164893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+mj-lt"/>
              <a:buAutoNum type="arabicPeriod" startAt="3"/>
            </a:pPr>
            <a:r>
              <a:rPr lang="it-I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monitoraggio degli eventi e la gestione delle emergenze</a:t>
            </a:r>
          </a:p>
          <a:p>
            <a:pPr algn="just"/>
            <a:endParaRPr lang="it-I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 garantire il coordinamento delle attività di protezione civile in situazioni di emergenza prevista o in atto di particolare criticità, il SINDACO in quanto Autorità territoriale di protezione civile, dispone dell’intera struttura comunale.</a:t>
            </a:r>
          </a:p>
          <a:p>
            <a:pPr algn="just"/>
            <a:endParaRPr lang="it-IT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piano di protezione civile individua la </a:t>
            </a:r>
            <a:r>
              <a:rPr lang="it-I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sede</a:t>
            </a:r>
            <a:r>
              <a:rPr lang="it-IT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 l’</a:t>
            </a:r>
            <a:r>
              <a:rPr lang="it-I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organizzazione</a:t>
            </a:r>
            <a:r>
              <a:rPr lang="it-IT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della struttura di coordinamento che costituisce nel suo insieme il </a:t>
            </a:r>
            <a:r>
              <a:rPr lang="it-I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COC </a:t>
            </a:r>
            <a:r>
              <a:rPr lang="it-IT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(Centro Operativo Comunale), appositamente strutturato in funzioni di supporto e attivato in caso di necessità dal Sindaco con apposita ordinanza.</a:t>
            </a:r>
          </a:p>
          <a:p>
            <a:pPr algn="just"/>
            <a:endParaRPr lang="it-I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6651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80" y="248934"/>
            <a:ext cx="720000" cy="72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0" y="248934"/>
            <a:ext cx="447379" cy="720000"/>
          </a:xfrm>
          <a:prstGeom prst="rect">
            <a:avLst/>
          </a:prstGeom>
        </p:spPr>
      </p:pic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276534"/>
              </p:ext>
            </p:extLst>
          </p:nvPr>
        </p:nvGraphicFramePr>
        <p:xfrm>
          <a:off x="916013" y="248933"/>
          <a:ext cx="2405037" cy="720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5037">
                  <a:extLst>
                    <a:ext uri="{9D8B030D-6E8A-4147-A177-3AD203B41FA5}">
                      <a16:colId xmlns:a16="http://schemas.microsoft.com/office/drawing/2014/main" val="2574969542"/>
                    </a:ext>
                  </a:extLst>
                </a:gridCol>
              </a:tblGrid>
              <a:tr h="28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500" b="0" dirty="0">
                          <a:solidFill>
                            <a:schemeClr val="tx1"/>
                          </a:solidFill>
                          <a:effectLst/>
                        </a:rPr>
                        <a:t>Comune di Rimini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994507"/>
                  </a:ext>
                </a:extLst>
              </a:tr>
              <a:tr h="436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DIREZIONE GENERALE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Settore Infrastrutture e Qualità Ambientale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160496"/>
                  </a:ext>
                </a:extLst>
              </a:tr>
            </a:tbl>
          </a:graphicData>
        </a:graphic>
      </p:graphicFrame>
      <p:sp>
        <p:nvSpPr>
          <p:cNvPr id="2" name="Rettangolo 1"/>
          <p:cNvSpPr/>
          <p:nvPr/>
        </p:nvSpPr>
        <p:spPr>
          <a:xfrm>
            <a:off x="273050" y="1259947"/>
            <a:ext cx="1164893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600" dirty="0"/>
              <a:t>Le funzioni di supporto del COC rappresentano ambiti specifici di attività per la gestione dell’emergenza e sono affidate a responsabili individuati all’interno dei vari settori del Comune:</a:t>
            </a:r>
          </a:p>
        </p:txBody>
      </p:sp>
      <p:graphicFrame>
        <p:nvGraphicFramePr>
          <p:cNvPr id="9" name="Tabel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467151"/>
              </p:ext>
            </p:extLst>
          </p:nvPr>
        </p:nvGraphicFramePr>
        <p:xfrm>
          <a:off x="647499" y="2648144"/>
          <a:ext cx="10900031" cy="3998316"/>
        </p:xfrm>
        <a:graphic>
          <a:graphicData uri="http://schemas.openxmlformats.org/drawingml/2006/table">
            <a:tbl>
              <a:tblPr firstRow="1" firstCol="1" bandRow="1"/>
              <a:tblGrid>
                <a:gridCol w="3575551">
                  <a:extLst>
                    <a:ext uri="{9D8B030D-6E8A-4147-A177-3AD203B41FA5}">
                      <a16:colId xmlns:a16="http://schemas.microsoft.com/office/drawing/2014/main" val="1306306712"/>
                    </a:ext>
                  </a:extLst>
                </a:gridCol>
                <a:gridCol w="7324480">
                  <a:extLst>
                    <a:ext uri="{9D8B030D-6E8A-4147-A177-3AD203B41FA5}">
                      <a16:colId xmlns:a16="http://schemas.microsoft.com/office/drawing/2014/main" val="2018395608"/>
                    </a:ext>
                  </a:extLst>
                </a:gridCol>
              </a:tblGrid>
              <a:tr h="3331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b="1" kern="1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Funzioni di Supporto del COC</a:t>
                      </a:r>
                      <a:endParaRPr lang="it-IT" sz="24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b="1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Settore comunale di riferimento</a:t>
                      </a:r>
                      <a:endParaRPr lang="it-IT" sz="24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6546674"/>
                  </a:ext>
                </a:extLst>
              </a:tr>
              <a:tr h="3331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Tecnica e di valutazione</a:t>
                      </a:r>
                      <a:endParaRPr lang="it-IT" sz="24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Settore Infrastrutture e qualità ambientale/Settore Urbanistica/SIT</a:t>
                      </a:r>
                      <a:endParaRPr lang="it-IT" sz="24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87839"/>
                  </a:ext>
                </a:extLst>
              </a:tr>
              <a:tr h="3331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Sanità e assistenza sociale</a:t>
                      </a:r>
                      <a:endParaRPr lang="it-IT" sz="24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Dipartimento Servizi di comunità</a:t>
                      </a:r>
                      <a:endParaRPr lang="it-IT" sz="24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053990"/>
                  </a:ext>
                </a:extLst>
              </a:tr>
              <a:tr h="3331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Volontariato</a:t>
                      </a:r>
                      <a:endParaRPr lang="it-IT" sz="24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Ufficio Protezione Civile</a:t>
                      </a:r>
                      <a:endParaRPr lang="it-IT" sz="24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941153"/>
                  </a:ext>
                </a:extLst>
              </a:tr>
              <a:tr h="3331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Logistica</a:t>
                      </a:r>
                      <a:endParaRPr lang="it-IT" sz="24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Ufficio Protezione Civile/Casa Comune, economato e autoparco</a:t>
                      </a:r>
                      <a:endParaRPr lang="it-IT" sz="24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9404111"/>
                  </a:ext>
                </a:extLst>
              </a:tr>
              <a:tr h="3331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Servizi essenziali</a:t>
                      </a:r>
                      <a:endParaRPr lang="it-IT" sz="24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Settore Infrastrutture e qualità ambientale</a:t>
                      </a:r>
                      <a:endParaRPr lang="it-IT" sz="24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1012805"/>
                  </a:ext>
                </a:extLst>
              </a:tr>
              <a:tr h="3331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Assistenza alla popolazione</a:t>
                      </a:r>
                      <a:endParaRPr lang="it-IT" sz="24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Settore Servizi civici/Settore educazione</a:t>
                      </a:r>
                      <a:endParaRPr lang="it-IT" sz="24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850273"/>
                  </a:ext>
                </a:extLst>
              </a:tr>
              <a:tr h="3331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Censimento danni e rilievo dell’agibilità</a:t>
                      </a:r>
                      <a:endParaRPr lang="it-IT" sz="24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Settore edilizia pubblica e qualità urbana/Dipartimento di pianificazione e gestione territoriale</a:t>
                      </a:r>
                      <a:endParaRPr lang="it-IT" sz="24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250132"/>
                  </a:ext>
                </a:extLst>
              </a:tr>
              <a:tr h="333193">
                <a:tc>
                  <a:txBody>
                    <a:bodyPr/>
                    <a:lstStyle/>
                    <a:p>
                      <a:pPr algn="just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it-IT" sz="1600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Accessibilità e mobilità</a:t>
                      </a:r>
                      <a:endParaRPr lang="it-IT" sz="24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Comando Polizia Locale</a:t>
                      </a:r>
                      <a:endParaRPr lang="it-IT" sz="24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9020537"/>
                  </a:ext>
                </a:extLst>
              </a:tr>
              <a:tr h="3331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Telecomunicazioni d’emergenza</a:t>
                      </a:r>
                      <a:endParaRPr lang="it-IT" sz="24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Ufficio Protezione Civile</a:t>
                      </a:r>
                      <a:endParaRPr lang="it-IT" sz="24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053286"/>
                  </a:ext>
                </a:extLst>
              </a:tr>
              <a:tr h="3331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Supporto amministrativo e finanziario</a:t>
                      </a:r>
                      <a:endParaRPr lang="it-IT" sz="24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Dipartimento risorse/Settore ragioneria generale</a:t>
                      </a:r>
                      <a:endParaRPr lang="it-IT" sz="24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220025"/>
                  </a:ext>
                </a:extLst>
              </a:tr>
              <a:tr h="3331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Stampa e comunicazione</a:t>
                      </a:r>
                      <a:endParaRPr lang="it-IT" sz="24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600" kern="1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Dipartimento risorse/Comunicazione, informazione e promozione</a:t>
                      </a:r>
                      <a:endParaRPr lang="it-IT" sz="24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3184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8270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80" y="248934"/>
            <a:ext cx="720000" cy="72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0" y="248934"/>
            <a:ext cx="447379" cy="720000"/>
          </a:xfrm>
          <a:prstGeom prst="rect">
            <a:avLst/>
          </a:prstGeom>
        </p:spPr>
      </p:pic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276534"/>
              </p:ext>
            </p:extLst>
          </p:nvPr>
        </p:nvGraphicFramePr>
        <p:xfrm>
          <a:off x="916013" y="248933"/>
          <a:ext cx="2405037" cy="720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5037">
                  <a:extLst>
                    <a:ext uri="{9D8B030D-6E8A-4147-A177-3AD203B41FA5}">
                      <a16:colId xmlns:a16="http://schemas.microsoft.com/office/drawing/2014/main" val="2574969542"/>
                    </a:ext>
                  </a:extLst>
                </a:gridCol>
              </a:tblGrid>
              <a:tr h="28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500" b="0" dirty="0">
                          <a:solidFill>
                            <a:schemeClr val="tx1"/>
                          </a:solidFill>
                          <a:effectLst/>
                        </a:rPr>
                        <a:t>Comune di Rimini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994507"/>
                  </a:ext>
                </a:extLst>
              </a:tr>
              <a:tr h="436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DIREZIONE GENERALE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Settore Infrastrutture e Qualità Ambientale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160496"/>
                  </a:ext>
                </a:extLst>
              </a:tr>
            </a:tbl>
          </a:graphicData>
        </a:graphic>
      </p:graphicFrame>
      <p:sp>
        <p:nvSpPr>
          <p:cNvPr id="3" name="Rettangolo 2"/>
          <p:cNvSpPr/>
          <p:nvPr/>
        </p:nvSpPr>
        <p:spPr>
          <a:xfrm>
            <a:off x="294130" y="1204907"/>
            <a:ext cx="116278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caso di ALLERTA viene attivato un servizio di monitoraggio dei punti critici e di sorveglianza territoriale per rilevare l’insorgenza delle criticità idrauliche/idrogeologiche al fine di predisporre le opportune misure di contrasto a salvaguardia della popolazione.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653" y="2531969"/>
            <a:ext cx="4886694" cy="4063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69965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1BCF0-3959-0461-686A-DD2ECDFF16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9F742FE-0B0F-B41E-0A3B-82FD0A5C0B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80" y="248934"/>
            <a:ext cx="720000" cy="720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E6F897E-DBB8-C751-454A-95BFD9BFC9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0" y="248934"/>
            <a:ext cx="447379" cy="720000"/>
          </a:xfrm>
          <a:prstGeom prst="rect">
            <a:avLst/>
          </a:prstGeom>
        </p:spPr>
      </p:pic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1BA5A200-E689-D6DA-7906-BB98E80953BF}"/>
              </a:ext>
            </a:extLst>
          </p:cNvPr>
          <p:cNvGraphicFramePr>
            <a:graphicFrameLocks noGrp="1"/>
          </p:cNvGraphicFramePr>
          <p:nvPr/>
        </p:nvGraphicFramePr>
        <p:xfrm>
          <a:off x="916013" y="248933"/>
          <a:ext cx="2405037" cy="720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5037">
                  <a:extLst>
                    <a:ext uri="{9D8B030D-6E8A-4147-A177-3AD203B41FA5}">
                      <a16:colId xmlns:a16="http://schemas.microsoft.com/office/drawing/2014/main" val="2574969542"/>
                    </a:ext>
                  </a:extLst>
                </a:gridCol>
              </a:tblGrid>
              <a:tr h="28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500" b="0" dirty="0">
                          <a:solidFill>
                            <a:schemeClr val="tx1"/>
                          </a:solidFill>
                          <a:effectLst/>
                        </a:rPr>
                        <a:t>Comune di Rimini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994507"/>
                  </a:ext>
                </a:extLst>
              </a:tr>
              <a:tr h="436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DIREZIONE GENERALE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Settore Infrastrutture e Qualità Ambientale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160496"/>
                  </a:ext>
                </a:extLst>
              </a:tr>
            </a:tbl>
          </a:graphicData>
        </a:graphic>
      </p:graphicFrame>
      <p:pic>
        <p:nvPicPr>
          <p:cNvPr id="4" name="Immagine 3">
            <a:extLst>
              <a:ext uri="{FF2B5EF4-FFF2-40B4-BE49-F238E27FC236}">
                <a16:creationId xmlns:a16="http://schemas.microsoft.com/office/drawing/2014/main" id="{BA60DFE1-A398-57A8-EF8B-FBC4393B1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640" y="1395464"/>
            <a:ext cx="10093230" cy="5120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0E2914ED-CD0A-051F-DB2E-78E49E5EFE79}"/>
              </a:ext>
            </a:extLst>
          </p:cNvPr>
          <p:cNvSpPr txBox="1"/>
          <p:nvPr/>
        </p:nvSpPr>
        <p:spPr>
          <a:xfrm>
            <a:off x="3987800" y="883689"/>
            <a:ext cx="46346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Carta dei punti critici idraulici e costieri</a:t>
            </a:r>
            <a:endParaRPr lang="it-IT" sz="2000" b="1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A63DE93-32D1-0F77-057F-863D271B4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130" y="4366559"/>
            <a:ext cx="2234909" cy="199211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39430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80" y="248934"/>
            <a:ext cx="720000" cy="72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0" y="248934"/>
            <a:ext cx="447379" cy="720000"/>
          </a:xfrm>
          <a:prstGeom prst="rect">
            <a:avLst/>
          </a:prstGeom>
        </p:spPr>
      </p:pic>
      <p:graphicFrame>
        <p:nvGraphicFramePr>
          <p:cNvPr id="10" name="Tabella 9"/>
          <p:cNvGraphicFramePr>
            <a:graphicFrameLocks noGrp="1"/>
          </p:cNvGraphicFramePr>
          <p:nvPr/>
        </p:nvGraphicFramePr>
        <p:xfrm>
          <a:off x="916013" y="248933"/>
          <a:ext cx="2405037" cy="720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5037">
                  <a:extLst>
                    <a:ext uri="{9D8B030D-6E8A-4147-A177-3AD203B41FA5}">
                      <a16:colId xmlns:a16="http://schemas.microsoft.com/office/drawing/2014/main" val="2574969542"/>
                    </a:ext>
                  </a:extLst>
                </a:gridCol>
              </a:tblGrid>
              <a:tr h="28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500" b="0" dirty="0">
                          <a:solidFill>
                            <a:schemeClr val="tx1"/>
                          </a:solidFill>
                          <a:effectLst/>
                        </a:rPr>
                        <a:t>Comune di Rimini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994507"/>
                  </a:ext>
                </a:extLst>
              </a:tr>
              <a:tr h="436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DIREZIONE GENERALE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Settore Infrastrutture e Qualità Ambientale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160496"/>
                  </a:ext>
                </a:extLst>
              </a:tr>
            </a:tbl>
          </a:graphicData>
        </a:graphic>
      </p:graphicFrame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830" y="1408645"/>
            <a:ext cx="10452835" cy="531557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130" y="2564434"/>
            <a:ext cx="2964296" cy="275834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317749" y="968934"/>
            <a:ext cx="81265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AREE DI EMERGENZA: Aree di Attesa per la popolazione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92826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80" y="248934"/>
            <a:ext cx="720000" cy="72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0" y="248934"/>
            <a:ext cx="447379" cy="720000"/>
          </a:xfrm>
          <a:prstGeom prst="rect">
            <a:avLst/>
          </a:prstGeom>
        </p:spPr>
      </p:pic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276534"/>
              </p:ext>
            </p:extLst>
          </p:nvPr>
        </p:nvGraphicFramePr>
        <p:xfrm>
          <a:off x="916013" y="248933"/>
          <a:ext cx="2405037" cy="720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5037">
                  <a:extLst>
                    <a:ext uri="{9D8B030D-6E8A-4147-A177-3AD203B41FA5}">
                      <a16:colId xmlns:a16="http://schemas.microsoft.com/office/drawing/2014/main" val="2574969542"/>
                    </a:ext>
                  </a:extLst>
                </a:gridCol>
              </a:tblGrid>
              <a:tr h="28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500" b="0" dirty="0">
                          <a:solidFill>
                            <a:schemeClr val="tx1"/>
                          </a:solidFill>
                          <a:effectLst/>
                        </a:rPr>
                        <a:t>Comune di Rimini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994507"/>
                  </a:ext>
                </a:extLst>
              </a:tr>
              <a:tr h="436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DIREZIONE GENERALE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Settore Infrastrutture e Qualità Ambientale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160496"/>
                  </a:ext>
                </a:extLst>
              </a:tr>
            </a:tbl>
          </a:graphicData>
        </a:graphic>
      </p:graphicFrame>
      <p:sp>
        <p:nvSpPr>
          <p:cNvPr id="3" name="Rettangolo 2"/>
          <p:cNvSpPr/>
          <p:nvPr/>
        </p:nvSpPr>
        <p:spPr>
          <a:xfrm>
            <a:off x="294130" y="1075094"/>
            <a:ext cx="11627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  Allertamento della popolazione</a:t>
            </a:r>
            <a:endParaRPr lang="it-IT" sz="2800" b="1" dirty="0"/>
          </a:p>
        </p:txBody>
      </p:sp>
      <p:sp>
        <p:nvSpPr>
          <p:cNvPr id="6" name="Rettangolo 5"/>
          <p:cNvSpPr/>
          <p:nvPr/>
        </p:nvSpPr>
        <p:spPr>
          <a:xfrm>
            <a:off x="294130" y="1613244"/>
            <a:ext cx="7347736" cy="1157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it-IT" sz="2000" dirty="0">
                <a:ea typeface="Calibri" panose="020F0502020204030204" pitchFamily="34" charset="0"/>
                <a:cs typeface="Times New Roman" panose="02020603050405020304" pitchFamily="18" charset="0"/>
              </a:rPr>
              <a:t>Le allerte di protezione civile sono emesse dalla Regione e pubblicate sul sito: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it-IT" sz="2000" b="1" i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https://allertameteo.regione.emilia-romagna.it</a:t>
            </a:r>
            <a:r>
              <a:rPr lang="it-IT" sz="2000" b="1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it-IT" sz="2000" b="1" dirty="0">
              <a:solidFill>
                <a:srgbClr val="0070C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517" y="734642"/>
            <a:ext cx="2650080" cy="5889066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pic>
        <p:nvPicPr>
          <p:cNvPr id="8194" name="Picture 2" descr="https://allertameteo.regione.emilia-romagna.it/documents/20194/942460/Allerta+meteo-idro.png/c25c391d-7102-4ad5-8f99-50a6e13edaf5?t=15876479850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814" y="2125133"/>
            <a:ext cx="1946052" cy="1256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11"/>
          <p:cNvSpPr/>
          <p:nvPr/>
        </p:nvSpPr>
        <p:spPr>
          <a:xfrm>
            <a:off x="294130" y="3476720"/>
            <a:ext cx="7347736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700" dirty="0">
                <a:ea typeface="Calibri" panose="020F0502020204030204" pitchFamily="34" charset="0"/>
                <a:cs typeface="Times New Roman" panose="02020603050405020304" pitchFamily="18" charset="0"/>
              </a:rPr>
              <a:t>La criticità meteo-idrogeologica-idraulica indicata nei Bollettini/Allerte è classificata in quattro Codici Colore:</a:t>
            </a:r>
          </a:p>
          <a:p>
            <a:pPr marL="342900" lvl="0" indent="-342900" algn="just">
              <a:buFont typeface="Symbol" panose="05050102010706020507" pitchFamily="18" charset="2"/>
              <a:buChar char=""/>
            </a:pPr>
            <a:r>
              <a:rPr lang="it-IT" sz="17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VERDE</a:t>
            </a:r>
            <a:r>
              <a:rPr lang="it-IT" sz="1700" dirty="0">
                <a:ea typeface="Calibri" panose="020F0502020204030204" pitchFamily="34" charset="0"/>
                <a:cs typeface="Times New Roman" panose="02020603050405020304" pitchFamily="18" charset="0"/>
              </a:rPr>
              <a:t>, indica </a:t>
            </a:r>
            <a:r>
              <a:rPr lang="it-IT" sz="1700" u="sng" dirty="0">
                <a:ea typeface="Calibri" panose="020F0502020204030204" pitchFamily="34" charset="0"/>
                <a:cs typeface="Times New Roman" panose="02020603050405020304" pitchFamily="18" charset="0"/>
              </a:rPr>
              <a:t>criticità assente</a:t>
            </a:r>
            <a:r>
              <a:rPr lang="it-IT" sz="1700" dirty="0">
                <a:ea typeface="Calibri" panose="020F0502020204030204" pitchFamily="34" charset="0"/>
                <a:cs typeface="Times New Roman" panose="02020603050405020304" pitchFamily="18" charset="0"/>
              </a:rPr>
              <a:t> ovvero assenza di fenomeni significativi prevedibili sul territorio che possono determinare effetti e danni a scala locale;</a:t>
            </a:r>
          </a:p>
          <a:p>
            <a:pPr marL="342900" lvl="0" indent="-342900" algn="just">
              <a:buFont typeface="Symbol" panose="05050102010706020507" pitchFamily="18" charset="2"/>
              <a:buChar char=""/>
            </a:pPr>
            <a:r>
              <a:rPr lang="it-IT" sz="17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GIALLO</a:t>
            </a:r>
            <a:r>
              <a:rPr lang="it-IT" sz="1700" dirty="0">
                <a:ea typeface="Calibri" panose="020F0502020204030204" pitchFamily="34" charset="0"/>
                <a:cs typeface="Times New Roman" panose="02020603050405020304" pitchFamily="18" charset="0"/>
              </a:rPr>
              <a:t>, indica </a:t>
            </a:r>
            <a:r>
              <a:rPr lang="it-IT" sz="1700" u="sng" dirty="0">
                <a:ea typeface="Calibri" panose="020F0502020204030204" pitchFamily="34" charset="0"/>
                <a:cs typeface="Times New Roman" panose="02020603050405020304" pitchFamily="18" charset="0"/>
              </a:rPr>
              <a:t>criticità ordinaria</a:t>
            </a:r>
            <a:r>
              <a:rPr lang="it-IT" sz="1700" dirty="0">
                <a:ea typeface="Calibri" panose="020F0502020204030204" pitchFamily="34" charset="0"/>
                <a:cs typeface="Times New Roman" panose="02020603050405020304" pitchFamily="18" charset="0"/>
              </a:rPr>
              <a:t> ovvero fenomeni sul territorio e condizioni di rischio che possono dar luogo a danni localizzati e disagi locali;</a:t>
            </a:r>
          </a:p>
          <a:p>
            <a:pPr marL="342900" lvl="0" indent="-342900" algn="just">
              <a:buFont typeface="Symbol" panose="05050102010706020507" pitchFamily="18" charset="2"/>
              <a:buChar char=""/>
            </a:pPr>
            <a:r>
              <a:rPr lang="it-IT" sz="17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ARANCIONE</a:t>
            </a:r>
            <a:r>
              <a:rPr lang="it-IT" sz="1700" dirty="0">
                <a:ea typeface="Calibri" panose="020F0502020204030204" pitchFamily="34" charset="0"/>
                <a:cs typeface="Times New Roman" panose="02020603050405020304" pitchFamily="18" charset="0"/>
              </a:rPr>
              <a:t>, indica una </a:t>
            </a:r>
            <a:r>
              <a:rPr lang="it-IT" sz="1700" u="sng" dirty="0">
                <a:ea typeface="Calibri" panose="020F0502020204030204" pitchFamily="34" charset="0"/>
                <a:cs typeface="Times New Roman" panose="02020603050405020304" pitchFamily="18" charset="0"/>
              </a:rPr>
              <a:t>criticità moderata</a:t>
            </a:r>
            <a:r>
              <a:rPr lang="it-IT" sz="1700" dirty="0">
                <a:ea typeface="Calibri" panose="020F0502020204030204" pitchFamily="34" charset="0"/>
                <a:cs typeface="Times New Roman" panose="02020603050405020304" pitchFamily="18" charset="0"/>
              </a:rPr>
              <a:t> per condizioni in grado di determinare danni di media gravità su ambiti territoriali ristretti, a scala comunale o parzialmente provinciale;</a:t>
            </a:r>
          </a:p>
          <a:p>
            <a:pPr marL="342900" lvl="0" indent="-342900" algn="just">
              <a:buFont typeface="Symbol" panose="05050102010706020507" pitchFamily="18" charset="2"/>
              <a:buChar char=""/>
            </a:pPr>
            <a:r>
              <a:rPr lang="it-IT" sz="1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ROSSO</a:t>
            </a:r>
            <a:r>
              <a:rPr lang="it-IT" sz="1700" dirty="0">
                <a:ea typeface="Calibri" panose="020F0502020204030204" pitchFamily="34" charset="0"/>
                <a:cs typeface="Times New Roman" panose="02020603050405020304" pitchFamily="18" charset="0"/>
              </a:rPr>
              <a:t>, indica una </a:t>
            </a:r>
            <a:r>
              <a:rPr lang="it-IT" sz="1700" u="sng" dirty="0">
                <a:ea typeface="Calibri" panose="020F0502020204030204" pitchFamily="34" charset="0"/>
                <a:cs typeface="Times New Roman" panose="02020603050405020304" pitchFamily="18" charset="0"/>
              </a:rPr>
              <a:t>criticità elevata</a:t>
            </a:r>
            <a:r>
              <a:rPr lang="it-IT" sz="1700" dirty="0">
                <a:ea typeface="Calibri" panose="020F0502020204030204" pitchFamily="34" charset="0"/>
                <a:cs typeface="Times New Roman" panose="02020603050405020304" pitchFamily="18" charset="0"/>
              </a:rPr>
              <a:t> per condizioni in grado di determinare danni di gravità rilevante e più estesi, a scala provinciale o maggiore.</a:t>
            </a:r>
            <a:endParaRPr lang="it-IT" sz="1700" dirty="0"/>
          </a:p>
        </p:txBody>
      </p:sp>
    </p:spTree>
    <p:extLst>
      <p:ext uri="{BB962C8B-B14F-4D97-AF65-F5344CB8AC3E}">
        <p14:creationId xmlns:p14="http://schemas.microsoft.com/office/powerpoint/2010/main" val="3984601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80" y="248934"/>
            <a:ext cx="720000" cy="72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0" y="248934"/>
            <a:ext cx="447379" cy="72000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361864" y="1948934"/>
            <a:ext cx="1162785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it-IT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Cos’è la Protezione Civile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it-IT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piano comunale di protezione civile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it-IT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monitoraggio degli eventi e la gestione delle emergenze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it-IT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Allertamento della popolazione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it-IT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L’informazione alla popolazione: la conoscenza dei rischi e le norme di comportamento (autoprotezione)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it-IT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Organizzazione della struttura comunale di protezione civile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it-IT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Diventa Volontario di protezione civile</a:t>
            </a:r>
          </a:p>
        </p:txBody>
      </p:sp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276534"/>
              </p:ext>
            </p:extLst>
          </p:nvPr>
        </p:nvGraphicFramePr>
        <p:xfrm>
          <a:off x="916013" y="248933"/>
          <a:ext cx="2405037" cy="720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5037">
                  <a:extLst>
                    <a:ext uri="{9D8B030D-6E8A-4147-A177-3AD203B41FA5}">
                      <a16:colId xmlns:a16="http://schemas.microsoft.com/office/drawing/2014/main" val="2574969542"/>
                    </a:ext>
                  </a:extLst>
                </a:gridCol>
              </a:tblGrid>
              <a:tr h="28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500" b="0" dirty="0">
                          <a:solidFill>
                            <a:schemeClr val="tx1"/>
                          </a:solidFill>
                          <a:effectLst/>
                        </a:rPr>
                        <a:t>Comune di Rimini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994507"/>
                  </a:ext>
                </a:extLst>
              </a:tr>
              <a:tr h="436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DIREZIONE GENERALE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Settore Infrastrutture e Qualità Ambientale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1604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1647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80" y="248934"/>
            <a:ext cx="720000" cy="72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0" y="248934"/>
            <a:ext cx="447379" cy="720000"/>
          </a:xfrm>
          <a:prstGeom prst="rect">
            <a:avLst/>
          </a:prstGeom>
        </p:spPr>
      </p:pic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276534"/>
              </p:ext>
            </p:extLst>
          </p:nvPr>
        </p:nvGraphicFramePr>
        <p:xfrm>
          <a:off x="916013" y="248933"/>
          <a:ext cx="2405037" cy="720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5037">
                  <a:extLst>
                    <a:ext uri="{9D8B030D-6E8A-4147-A177-3AD203B41FA5}">
                      <a16:colId xmlns:a16="http://schemas.microsoft.com/office/drawing/2014/main" val="2574969542"/>
                    </a:ext>
                  </a:extLst>
                </a:gridCol>
              </a:tblGrid>
              <a:tr h="28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500" b="0" dirty="0">
                          <a:solidFill>
                            <a:schemeClr val="tx1"/>
                          </a:solidFill>
                          <a:effectLst/>
                        </a:rPr>
                        <a:t>Comune di Rimini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994507"/>
                  </a:ext>
                </a:extLst>
              </a:tr>
              <a:tr h="436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DIREZIONE GENERALE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Settore Infrastrutture e Qualità Ambientale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160496"/>
                  </a:ext>
                </a:extLst>
              </a:tr>
            </a:tbl>
          </a:graphicData>
        </a:graphic>
      </p:graphicFrame>
      <p:sp>
        <p:nvSpPr>
          <p:cNvPr id="2" name="Rettangolo 1"/>
          <p:cNvSpPr/>
          <p:nvPr/>
        </p:nvSpPr>
        <p:spPr>
          <a:xfrm>
            <a:off x="294130" y="1292038"/>
            <a:ext cx="116278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ea typeface="Calibri" panose="020F0502020204030204" pitchFamily="34" charset="0"/>
                <a:cs typeface="Times New Roman" panose="02020603050405020304" pitchFamily="18" charset="0"/>
              </a:rPr>
              <a:t>Il Sindaco è responsabile dello svolgimento, a cura del Comune, dell'attività di informazione alla popolazione sugli scenari di rischio, sulla pianificazione di protezione civile e sulle situazioni di pericolo determinate dai rischi naturali o derivanti dall'attività dell'uomo.</a:t>
            </a:r>
            <a:endParaRPr lang="it-IT" sz="2000" dirty="0"/>
          </a:p>
        </p:txBody>
      </p:sp>
      <p:sp>
        <p:nvSpPr>
          <p:cNvPr id="4" name="Rettangolo 3"/>
          <p:cNvSpPr/>
          <p:nvPr/>
        </p:nvSpPr>
        <p:spPr>
          <a:xfrm>
            <a:off x="294130" y="2439734"/>
            <a:ext cx="11627850" cy="329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it-IT" sz="2000" dirty="0">
                <a:ea typeface="Calibri" panose="020F0502020204030204" pitchFamily="34" charset="0"/>
                <a:cs typeface="Times New Roman" panose="02020603050405020304" pitchFamily="18" charset="0"/>
              </a:rPr>
              <a:t>Per l’attività di informazione alla popolazione in caso di allerte, di criticità imminenti o di emergenze in corso, il Comune di Rimini ha predisposto i seguenti canali informativi:</a:t>
            </a:r>
          </a:p>
          <a:p>
            <a:pPr marL="342900" lvl="0" indent="-342900" algn="just">
              <a:buFont typeface="Symbol" panose="05050102010706020507" pitchFamily="18" charset="2"/>
              <a:buChar char=""/>
            </a:pPr>
            <a:r>
              <a:rPr lang="it-IT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Comunicati stampa</a:t>
            </a:r>
          </a:p>
          <a:p>
            <a:pPr marL="342900" lvl="0" indent="-342900" algn="just">
              <a:buFont typeface="Symbol" panose="05050102010706020507" pitchFamily="18" charset="2"/>
              <a:buChar char=""/>
            </a:pPr>
            <a:r>
              <a:rPr lang="it-IT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Sito web Comune</a:t>
            </a:r>
            <a:r>
              <a:rPr lang="it-IT" sz="2000" dirty="0">
                <a:ea typeface="Calibri" panose="020F0502020204030204" pitchFamily="34" charset="0"/>
                <a:cs typeface="Times New Roman" panose="02020603050405020304" pitchFamily="18" charset="0"/>
              </a:rPr>
              <a:t>: https://www.comune.rimini.it</a:t>
            </a:r>
          </a:p>
          <a:p>
            <a:pPr marL="342900" lvl="0" indent="-342900" algn="just">
              <a:buFont typeface="Symbol" panose="05050102010706020507" pitchFamily="18" charset="2"/>
              <a:buChar char=""/>
            </a:pPr>
            <a:r>
              <a:rPr lang="it-IT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Pagina Facebook</a:t>
            </a:r>
            <a:r>
              <a:rPr lang="it-IT" sz="2000" dirty="0">
                <a:ea typeface="Calibri" panose="020F0502020204030204" pitchFamily="34" charset="0"/>
                <a:cs typeface="Times New Roman" panose="02020603050405020304" pitchFamily="18" charset="0"/>
              </a:rPr>
              <a:t>: https://www.facebook.com/comunedirimini</a:t>
            </a:r>
          </a:p>
          <a:p>
            <a:pPr marL="342900" lvl="0" indent="-342900" algn="just">
              <a:buFont typeface="Symbol" panose="05050102010706020507" pitchFamily="18" charset="2"/>
              <a:buChar char=""/>
            </a:pPr>
            <a:r>
              <a:rPr lang="it-IT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lang="it-IT" sz="2000" dirty="0">
                <a:ea typeface="Calibri" panose="020F0502020204030204" pitchFamily="34" charset="0"/>
                <a:cs typeface="Times New Roman" panose="02020603050405020304" pitchFamily="18" charset="0"/>
              </a:rPr>
              <a:t>: https://x.com/comunerimini</a:t>
            </a:r>
          </a:p>
          <a:p>
            <a:pPr marL="342900" lvl="0" indent="-342900" algn="just">
              <a:buFont typeface="Symbol" panose="05050102010706020507" pitchFamily="18" charset="2"/>
              <a:buChar char=""/>
            </a:pP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Instagram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: https: https://www.instagram.com/comunerimini/</a:t>
            </a:r>
            <a:endParaRPr lang="it-IT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"/>
            </a:pP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WhatsApp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: https://www.comune.rimini.it/servizi/servizio-di-messaggistica-istantanea-whatsurp</a:t>
            </a:r>
            <a:endParaRPr lang="it-IT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"/>
            </a:pPr>
            <a:r>
              <a:rPr lang="it-IT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Telegram</a:t>
            </a:r>
            <a:r>
              <a:rPr lang="it-IT" sz="2000" dirty="0">
                <a:ea typeface="Calibri" panose="020F0502020204030204" pitchFamily="34" charset="0"/>
                <a:cs typeface="Times New Roman" panose="02020603050405020304" pitchFamily="18" charset="0"/>
              </a:rPr>
              <a:t>: https://telegram.me/comhttps://telegram.me/comunedirimininewsunedirimininews</a:t>
            </a:r>
          </a:p>
          <a:p>
            <a:pPr marL="342900" lvl="0" indent="-342900" algn="just">
              <a:buFont typeface="Symbol" panose="05050102010706020507" pitchFamily="18" charset="2"/>
              <a:buChar char=""/>
            </a:pPr>
            <a:r>
              <a:rPr lang="en-US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Linkedin</a:t>
            </a:r>
            <a:r>
              <a:rPr lang="en-US" sz="2000" dirty="0">
                <a:ea typeface="Calibri" panose="020F0502020204030204" pitchFamily="34" charset="0"/>
                <a:cs typeface="Times New Roman" panose="02020603050405020304" pitchFamily="18" charset="0"/>
              </a:rPr>
              <a:t>: https://it.linkedin.com/company/comune-di-rimini</a:t>
            </a:r>
            <a:endParaRPr lang="it-IT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688" y="5861898"/>
            <a:ext cx="540000" cy="540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286" y="5861898"/>
            <a:ext cx="540000" cy="5400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726" y="5861898"/>
            <a:ext cx="540000" cy="53865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324" y="5861898"/>
            <a:ext cx="540000" cy="54000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843" y="5861898"/>
            <a:ext cx="540000" cy="54000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362" y="5862348"/>
            <a:ext cx="540000" cy="5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86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80" y="248934"/>
            <a:ext cx="720000" cy="72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0" y="248934"/>
            <a:ext cx="447379" cy="720000"/>
          </a:xfrm>
          <a:prstGeom prst="rect">
            <a:avLst/>
          </a:prstGeom>
        </p:spPr>
      </p:pic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276534"/>
              </p:ext>
            </p:extLst>
          </p:nvPr>
        </p:nvGraphicFramePr>
        <p:xfrm>
          <a:off x="916013" y="248933"/>
          <a:ext cx="2405037" cy="720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5037">
                  <a:extLst>
                    <a:ext uri="{9D8B030D-6E8A-4147-A177-3AD203B41FA5}">
                      <a16:colId xmlns:a16="http://schemas.microsoft.com/office/drawing/2014/main" val="2574969542"/>
                    </a:ext>
                  </a:extLst>
                </a:gridCol>
              </a:tblGrid>
              <a:tr h="28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500" b="0" dirty="0">
                          <a:solidFill>
                            <a:schemeClr val="tx1"/>
                          </a:solidFill>
                          <a:effectLst/>
                        </a:rPr>
                        <a:t>Comune di Rimini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994507"/>
                  </a:ext>
                </a:extLst>
              </a:tr>
              <a:tr h="436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DIREZIONE GENERALE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Settore Infrastrutture e Qualità Ambientale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160496"/>
                  </a:ext>
                </a:extLst>
              </a:tr>
            </a:tbl>
          </a:graphicData>
        </a:graphic>
      </p:graphicFrame>
      <p:sp>
        <p:nvSpPr>
          <p:cNvPr id="2" name="Rettangolo 1"/>
          <p:cNvSpPr/>
          <p:nvPr/>
        </p:nvSpPr>
        <p:spPr>
          <a:xfrm>
            <a:off x="271325" y="1205033"/>
            <a:ext cx="11650655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600" dirty="0"/>
              <a:t>Il Comune di Rimini ha attivato il nuovo sistema di comunicazione </a:t>
            </a:r>
            <a:r>
              <a:rPr lang="it-IT" sz="2600" b="1" dirty="0"/>
              <a:t>Alert System</a:t>
            </a:r>
            <a:r>
              <a:rPr lang="it-IT" sz="2600" dirty="0"/>
              <a:t>®</a:t>
            </a:r>
          </a:p>
          <a:p>
            <a:pPr algn="just"/>
            <a:endParaRPr lang="it-IT" sz="2600" dirty="0"/>
          </a:p>
          <a:p>
            <a:pPr algn="just"/>
            <a:r>
              <a:rPr lang="it-IT" sz="2400" dirty="0"/>
              <a:t>Alert System è un servizio </a:t>
            </a:r>
            <a:r>
              <a:rPr lang="it-IT" sz="2400" b="1" dirty="0"/>
              <a:t>gratuito</a:t>
            </a:r>
            <a:r>
              <a:rPr lang="it-IT" sz="2400" dirty="0"/>
              <a:t> rivolto al cittadino che consente di </a:t>
            </a:r>
            <a:r>
              <a:rPr lang="it-IT" sz="2400" b="1" dirty="0"/>
              <a:t>essere informati </a:t>
            </a:r>
            <a:r>
              <a:rPr lang="it-IT" sz="2400" dirty="0"/>
              <a:t>via cellulare, APP o telefono fisso </a:t>
            </a:r>
            <a:r>
              <a:rPr lang="it-IT" sz="2400" b="1" dirty="0"/>
              <a:t>sulle allerte</a:t>
            </a:r>
            <a:r>
              <a:rPr lang="it-IT" sz="2400" dirty="0"/>
              <a:t> che riguardano il Comune di Rimini, consultare la mappa regionale delle allerte e i consigli utili sulle norme di comportamento da seguire per i vari rischi, le informazioni utili ai fini della prevenzione, le notizie riguardanti eventuali rischi di allerta meteo, chiusure scuole, eccetera.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028" y="4392408"/>
            <a:ext cx="3790952" cy="1705929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271325" y="4275877"/>
            <a:ext cx="73987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/>
              <a:t>Si può attivare iscrivendosi al sito web: </a:t>
            </a:r>
            <a:r>
              <a:rPr lang="it-IT" sz="2400" b="1" dirty="0">
                <a:solidFill>
                  <a:srgbClr val="0070C0"/>
                </a:solidFill>
              </a:rPr>
              <a:t>https://registrazione.alertsystem.it/rimini</a:t>
            </a:r>
          </a:p>
          <a:p>
            <a:endParaRPr lang="it-IT" sz="2400" dirty="0"/>
          </a:p>
          <a:p>
            <a:r>
              <a:rPr lang="it-IT" sz="2400" dirty="0"/>
              <a:t>oppure scaricando gratuitamente sul proprio </a:t>
            </a:r>
            <a:r>
              <a:rPr lang="it-IT" sz="2400" dirty="0" err="1"/>
              <a:t>smartphone</a:t>
            </a:r>
            <a:r>
              <a:rPr lang="it-IT" sz="2400" dirty="0"/>
              <a:t> o </a:t>
            </a:r>
            <a:r>
              <a:rPr lang="it-IT" sz="2400" dirty="0" err="1"/>
              <a:t>tablet</a:t>
            </a:r>
            <a:r>
              <a:rPr lang="it-IT" sz="2400" dirty="0"/>
              <a:t> l'</a:t>
            </a:r>
            <a:r>
              <a:rPr lang="it-IT" sz="2400" dirty="0" err="1"/>
              <a:t>app</a:t>
            </a:r>
            <a:r>
              <a:rPr lang="it-IT" sz="2400" dirty="0"/>
              <a:t> Alert System® (www.alertsystem.it/</a:t>
            </a:r>
            <a:r>
              <a:rPr lang="it-IT" sz="2400" dirty="0" err="1"/>
              <a:t>qr</a:t>
            </a:r>
            <a:r>
              <a:rPr lang="it-IT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905660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80" y="248934"/>
            <a:ext cx="720000" cy="72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0" y="248934"/>
            <a:ext cx="447379" cy="720000"/>
          </a:xfrm>
          <a:prstGeom prst="rect">
            <a:avLst/>
          </a:prstGeom>
        </p:spPr>
      </p:pic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276534"/>
              </p:ext>
            </p:extLst>
          </p:nvPr>
        </p:nvGraphicFramePr>
        <p:xfrm>
          <a:off x="916013" y="248933"/>
          <a:ext cx="2405037" cy="720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5037">
                  <a:extLst>
                    <a:ext uri="{9D8B030D-6E8A-4147-A177-3AD203B41FA5}">
                      <a16:colId xmlns:a16="http://schemas.microsoft.com/office/drawing/2014/main" val="2574969542"/>
                    </a:ext>
                  </a:extLst>
                </a:gridCol>
              </a:tblGrid>
              <a:tr h="28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500" b="0" dirty="0">
                          <a:solidFill>
                            <a:schemeClr val="tx1"/>
                          </a:solidFill>
                          <a:effectLst/>
                        </a:rPr>
                        <a:t>Comune di Rimini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994507"/>
                  </a:ext>
                </a:extLst>
              </a:tr>
              <a:tr h="436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DIREZIONE GENERALE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Settore Infrastrutture e Qualità Ambientale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160496"/>
                  </a:ext>
                </a:extLst>
              </a:tr>
            </a:tbl>
          </a:graphicData>
        </a:graphic>
      </p:graphicFrame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30" y="1894997"/>
            <a:ext cx="8392670" cy="45086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777" y="1894997"/>
            <a:ext cx="2771223" cy="450624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E0E72DD-10D6-B791-5B71-33F3B4C48AE6}"/>
              </a:ext>
            </a:extLst>
          </p:cNvPr>
          <p:cNvSpPr txBox="1"/>
          <p:nvPr/>
        </p:nvSpPr>
        <p:spPr>
          <a:xfrm>
            <a:off x="517819" y="144940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/>
              <a:t>SITO WEB </a:t>
            </a:r>
            <a:r>
              <a:rPr lang="it-IT" sz="1800" b="1" dirty="0">
                <a:solidFill>
                  <a:srgbClr val="0070C0"/>
                </a:solidFill>
              </a:rPr>
              <a:t>https://registrazione.alertsystem.it/rimini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EDFC807-563A-5C5B-C3ED-329EF7E6A524}"/>
              </a:ext>
            </a:extLst>
          </p:cNvPr>
          <p:cNvSpPr txBox="1"/>
          <p:nvPr/>
        </p:nvSpPr>
        <p:spPr>
          <a:xfrm>
            <a:off x="8912777" y="1449402"/>
            <a:ext cx="6519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/>
              <a:t>APP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42644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80" y="248934"/>
            <a:ext cx="720000" cy="72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0" y="248934"/>
            <a:ext cx="447379" cy="720000"/>
          </a:xfrm>
          <a:prstGeom prst="rect">
            <a:avLst/>
          </a:prstGeom>
        </p:spPr>
      </p:pic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276534"/>
              </p:ext>
            </p:extLst>
          </p:nvPr>
        </p:nvGraphicFramePr>
        <p:xfrm>
          <a:off x="916013" y="248933"/>
          <a:ext cx="2405037" cy="720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5037">
                  <a:extLst>
                    <a:ext uri="{9D8B030D-6E8A-4147-A177-3AD203B41FA5}">
                      <a16:colId xmlns:a16="http://schemas.microsoft.com/office/drawing/2014/main" val="2574969542"/>
                    </a:ext>
                  </a:extLst>
                </a:gridCol>
              </a:tblGrid>
              <a:tr h="28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500" b="0" dirty="0">
                          <a:solidFill>
                            <a:schemeClr val="tx1"/>
                          </a:solidFill>
                          <a:effectLst/>
                        </a:rPr>
                        <a:t>Comune di Rimini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994507"/>
                  </a:ext>
                </a:extLst>
              </a:tr>
              <a:tr h="436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DIREZIONE GENERALE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Settore Infrastrutture e Qualità Ambientale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160496"/>
                  </a:ext>
                </a:extLst>
              </a:tr>
            </a:tbl>
          </a:graphicData>
        </a:graphic>
      </p:graphicFrame>
      <p:sp>
        <p:nvSpPr>
          <p:cNvPr id="3" name="Rettangolo 2"/>
          <p:cNvSpPr/>
          <p:nvPr/>
        </p:nvSpPr>
        <p:spPr>
          <a:xfrm>
            <a:off x="294130" y="1179074"/>
            <a:ext cx="116278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 L’informazione alla popolazione: la conoscenza dei rischi e le norme di comportamento (autoprotezione)</a:t>
            </a:r>
            <a:endParaRPr lang="it-IT" sz="2800" b="1" dirty="0"/>
          </a:p>
        </p:txBody>
      </p:sp>
      <p:sp>
        <p:nvSpPr>
          <p:cNvPr id="6" name="Rettangolo 5"/>
          <p:cNvSpPr/>
          <p:nvPr/>
        </p:nvSpPr>
        <p:spPr>
          <a:xfrm>
            <a:off x="3321050" y="2712184"/>
            <a:ext cx="46944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rgbClr val="0070C0"/>
                </a:solidFill>
              </a:rPr>
              <a:t>https://iononrischio.protezionecivile.it/it/</a:t>
            </a:r>
          </a:p>
        </p:txBody>
      </p:sp>
      <p:sp>
        <p:nvSpPr>
          <p:cNvPr id="8" name="Rettangolo 7"/>
          <p:cNvSpPr/>
          <p:nvPr/>
        </p:nvSpPr>
        <p:spPr>
          <a:xfrm>
            <a:off x="296307" y="2402324"/>
            <a:ext cx="241520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 NON RISCHIO</a:t>
            </a:r>
          </a:p>
          <a:p>
            <a:pPr algn="just"/>
            <a:r>
              <a:rPr lang="it-IT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Campagna nazionale sulle buone pratiche di protezione civile.</a:t>
            </a:r>
          </a:p>
          <a:p>
            <a:pPr algn="just"/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COSA SAPERE</a:t>
            </a:r>
          </a:p>
          <a:p>
            <a:pPr algn="just"/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Alluvione</a:t>
            </a:r>
          </a:p>
          <a:p>
            <a:pPr algn="just"/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Terremoto</a:t>
            </a:r>
          </a:p>
          <a:p>
            <a:pPr algn="just"/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Incendi Boschivi</a:t>
            </a:r>
          </a:p>
          <a:p>
            <a:pPr algn="just"/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Maremoto</a:t>
            </a:r>
          </a:p>
          <a:p>
            <a:pPr algn="just"/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Industriale</a:t>
            </a:r>
          </a:p>
          <a:p>
            <a:pPr algn="just"/>
            <a:endParaRPr lang="it-IT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COSA FARE</a:t>
            </a:r>
          </a:p>
          <a:p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Norme di comportamento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E64C78D-C489-AE75-F13A-A2975E745F67}"/>
              </a:ext>
            </a:extLst>
          </p:cNvPr>
          <p:cNvSpPr txBox="1"/>
          <p:nvPr/>
        </p:nvSpPr>
        <p:spPr>
          <a:xfrm>
            <a:off x="3321050" y="2363555"/>
            <a:ext cx="80716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70C0"/>
                </a:solidFill>
              </a:rPr>
              <a:t>https://www.comune.rimini.it/servizi/protezione-civile-cosa-fare-caso-di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4713" y="3205610"/>
            <a:ext cx="4983157" cy="3300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803" y="3409509"/>
            <a:ext cx="4320177" cy="3240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92712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BA1C2-AF2F-D9C8-2211-0F5EA916B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03C56682-AC0D-7E52-F6EC-EC9F670434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80" y="248934"/>
            <a:ext cx="720000" cy="720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03DF79C-0A4C-0D9B-7A0C-EFC9384DD1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0" y="248934"/>
            <a:ext cx="447379" cy="720000"/>
          </a:xfrm>
          <a:prstGeom prst="rect">
            <a:avLst/>
          </a:prstGeom>
        </p:spPr>
      </p:pic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46DBEA7A-09AF-4D0C-0F50-CD28884C1D1E}"/>
              </a:ext>
            </a:extLst>
          </p:cNvPr>
          <p:cNvGraphicFramePr>
            <a:graphicFrameLocks noGrp="1"/>
          </p:cNvGraphicFramePr>
          <p:nvPr/>
        </p:nvGraphicFramePr>
        <p:xfrm>
          <a:off x="916013" y="248933"/>
          <a:ext cx="2405037" cy="720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5037">
                  <a:extLst>
                    <a:ext uri="{9D8B030D-6E8A-4147-A177-3AD203B41FA5}">
                      <a16:colId xmlns:a16="http://schemas.microsoft.com/office/drawing/2014/main" val="2574969542"/>
                    </a:ext>
                  </a:extLst>
                </a:gridCol>
              </a:tblGrid>
              <a:tr h="28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500" b="0" dirty="0">
                          <a:solidFill>
                            <a:schemeClr val="tx1"/>
                          </a:solidFill>
                          <a:effectLst/>
                        </a:rPr>
                        <a:t>Comune di Rimini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994507"/>
                  </a:ext>
                </a:extLst>
              </a:tr>
              <a:tr h="436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DIREZIONE GENERALE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Settore Infrastrutture e Qualità Ambientale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160496"/>
                  </a:ext>
                </a:extLst>
              </a:tr>
            </a:tbl>
          </a:graphicData>
        </a:graphic>
      </p:graphicFrame>
      <p:pic>
        <p:nvPicPr>
          <p:cNvPr id="12" name="Immagine 11">
            <a:extLst>
              <a:ext uri="{FF2B5EF4-FFF2-40B4-BE49-F238E27FC236}">
                <a16:creationId xmlns:a16="http://schemas.microsoft.com/office/drawing/2014/main" id="{3BD52B90-C425-7CBF-B6CC-47773A128E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366" y="1601795"/>
            <a:ext cx="10473267" cy="500727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65FAAB4-17FF-F16A-FD7A-CD9292FBF976}"/>
              </a:ext>
            </a:extLst>
          </p:cNvPr>
          <p:cNvSpPr txBox="1"/>
          <p:nvPr/>
        </p:nvSpPr>
        <p:spPr>
          <a:xfrm>
            <a:off x="2118531" y="1085309"/>
            <a:ext cx="80716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1" dirty="0">
                <a:solidFill>
                  <a:srgbClr val="0070C0"/>
                </a:solidFill>
              </a:rPr>
              <a:t>https://www.comune.rimini.it/servizi/protezione-civile-cosa-fare-caso-di</a:t>
            </a:r>
          </a:p>
        </p:txBody>
      </p:sp>
    </p:spTree>
    <p:extLst>
      <p:ext uri="{BB962C8B-B14F-4D97-AF65-F5344CB8AC3E}">
        <p14:creationId xmlns:p14="http://schemas.microsoft.com/office/powerpoint/2010/main" val="2303263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49708-C5F3-45D6-00FB-C0E1FDE9E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156748B2-5057-CDFB-2E68-40206F958D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80" y="248934"/>
            <a:ext cx="720000" cy="720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0B25012-22C9-E254-AD12-6B696E4DE1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0" y="248934"/>
            <a:ext cx="447379" cy="720000"/>
          </a:xfrm>
          <a:prstGeom prst="rect">
            <a:avLst/>
          </a:prstGeom>
        </p:spPr>
      </p:pic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41EDC51A-9006-E6EC-0A57-608198B0D375}"/>
              </a:ext>
            </a:extLst>
          </p:cNvPr>
          <p:cNvGraphicFramePr>
            <a:graphicFrameLocks noGrp="1"/>
          </p:cNvGraphicFramePr>
          <p:nvPr/>
        </p:nvGraphicFramePr>
        <p:xfrm>
          <a:off x="916013" y="248933"/>
          <a:ext cx="2405037" cy="720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5037">
                  <a:extLst>
                    <a:ext uri="{9D8B030D-6E8A-4147-A177-3AD203B41FA5}">
                      <a16:colId xmlns:a16="http://schemas.microsoft.com/office/drawing/2014/main" val="2574969542"/>
                    </a:ext>
                  </a:extLst>
                </a:gridCol>
              </a:tblGrid>
              <a:tr h="28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500" b="0" dirty="0">
                          <a:solidFill>
                            <a:schemeClr val="tx1"/>
                          </a:solidFill>
                          <a:effectLst/>
                        </a:rPr>
                        <a:t>Comune di Rimini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994507"/>
                  </a:ext>
                </a:extLst>
              </a:tr>
              <a:tr h="436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DIREZIONE GENERALE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Settore Infrastrutture e Qualità Ambientale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160496"/>
                  </a:ext>
                </a:extLst>
              </a:tr>
            </a:tbl>
          </a:graphicData>
        </a:graphic>
      </p:graphicFrame>
      <p:sp>
        <p:nvSpPr>
          <p:cNvPr id="6" name="Rettangolo 5">
            <a:extLst>
              <a:ext uri="{FF2B5EF4-FFF2-40B4-BE49-F238E27FC236}">
                <a16:creationId xmlns:a16="http://schemas.microsoft.com/office/drawing/2014/main" id="{A3EFCE73-27B3-06E8-CC22-C52D543CAD26}"/>
              </a:ext>
            </a:extLst>
          </p:cNvPr>
          <p:cNvSpPr/>
          <p:nvPr/>
        </p:nvSpPr>
        <p:spPr>
          <a:xfrm>
            <a:off x="3748755" y="1056359"/>
            <a:ext cx="46944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>
                <a:solidFill>
                  <a:srgbClr val="0070C0"/>
                </a:solidFill>
              </a:rPr>
              <a:t>https://iononrischio.protezionecivile.it/it/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2F48B8B-C42E-32D6-DB25-738F2765D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087" y="1543894"/>
            <a:ext cx="10879826" cy="506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193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80" y="248934"/>
            <a:ext cx="720000" cy="72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0" y="248934"/>
            <a:ext cx="447379" cy="720000"/>
          </a:xfrm>
          <a:prstGeom prst="rect">
            <a:avLst/>
          </a:prstGeom>
        </p:spPr>
      </p:pic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276534"/>
              </p:ext>
            </p:extLst>
          </p:nvPr>
        </p:nvGraphicFramePr>
        <p:xfrm>
          <a:off x="916013" y="248933"/>
          <a:ext cx="2405037" cy="720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5037">
                  <a:extLst>
                    <a:ext uri="{9D8B030D-6E8A-4147-A177-3AD203B41FA5}">
                      <a16:colId xmlns:a16="http://schemas.microsoft.com/office/drawing/2014/main" val="2574969542"/>
                    </a:ext>
                  </a:extLst>
                </a:gridCol>
              </a:tblGrid>
              <a:tr h="28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500" b="0" dirty="0">
                          <a:solidFill>
                            <a:schemeClr val="tx1"/>
                          </a:solidFill>
                          <a:effectLst/>
                        </a:rPr>
                        <a:t>Comune di Rimini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994507"/>
                  </a:ext>
                </a:extLst>
              </a:tr>
              <a:tr h="436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DIREZIONE GENERALE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Settore Infrastrutture e Qualità Ambientale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160496"/>
                  </a:ext>
                </a:extLst>
              </a:tr>
            </a:tbl>
          </a:graphicData>
        </a:graphic>
      </p:graphicFrame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888" y="968934"/>
            <a:ext cx="9344025" cy="577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51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80" y="248934"/>
            <a:ext cx="720000" cy="72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0" y="248934"/>
            <a:ext cx="447379" cy="720000"/>
          </a:xfrm>
          <a:prstGeom prst="rect">
            <a:avLst/>
          </a:prstGeom>
        </p:spPr>
      </p:pic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276534"/>
              </p:ext>
            </p:extLst>
          </p:nvPr>
        </p:nvGraphicFramePr>
        <p:xfrm>
          <a:off x="916013" y="248933"/>
          <a:ext cx="2405037" cy="720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5037">
                  <a:extLst>
                    <a:ext uri="{9D8B030D-6E8A-4147-A177-3AD203B41FA5}">
                      <a16:colId xmlns:a16="http://schemas.microsoft.com/office/drawing/2014/main" val="2574969542"/>
                    </a:ext>
                  </a:extLst>
                </a:gridCol>
              </a:tblGrid>
              <a:tr h="28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500" b="0" dirty="0">
                          <a:solidFill>
                            <a:schemeClr val="tx1"/>
                          </a:solidFill>
                          <a:effectLst/>
                        </a:rPr>
                        <a:t>Comune di Rimini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994507"/>
                  </a:ext>
                </a:extLst>
              </a:tr>
              <a:tr h="436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DIREZIONE GENERALE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Settore Infrastrutture e Qualità Ambientale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160496"/>
                  </a:ext>
                </a:extLst>
              </a:tr>
            </a:tbl>
          </a:graphicData>
        </a:graphic>
      </p:graphicFrame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3273" y="968934"/>
            <a:ext cx="8302551" cy="570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0839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80" y="248934"/>
            <a:ext cx="720000" cy="72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0" y="248934"/>
            <a:ext cx="447379" cy="720000"/>
          </a:xfrm>
          <a:prstGeom prst="rect">
            <a:avLst/>
          </a:prstGeom>
        </p:spPr>
      </p:pic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276534"/>
              </p:ext>
            </p:extLst>
          </p:nvPr>
        </p:nvGraphicFramePr>
        <p:xfrm>
          <a:off x="916013" y="248933"/>
          <a:ext cx="2405037" cy="720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5037">
                  <a:extLst>
                    <a:ext uri="{9D8B030D-6E8A-4147-A177-3AD203B41FA5}">
                      <a16:colId xmlns:a16="http://schemas.microsoft.com/office/drawing/2014/main" val="2574969542"/>
                    </a:ext>
                  </a:extLst>
                </a:gridCol>
              </a:tblGrid>
              <a:tr h="28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500" b="0" dirty="0">
                          <a:solidFill>
                            <a:schemeClr val="tx1"/>
                          </a:solidFill>
                          <a:effectLst/>
                        </a:rPr>
                        <a:t>Comune di Rimini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994507"/>
                  </a:ext>
                </a:extLst>
              </a:tr>
              <a:tr h="436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DIREZIONE GENERALE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Settore Infrastrutture e Qualità Ambientale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160496"/>
                  </a:ext>
                </a:extLst>
              </a:tr>
            </a:tbl>
          </a:graphicData>
        </a:graphic>
      </p:graphicFrame>
      <p:sp>
        <p:nvSpPr>
          <p:cNvPr id="2" name="Rettangolo 1"/>
          <p:cNvSpPr/>
          <p:nvPr/>
        </p:nvSpPr>
        <p:spPr>
          <a:xfrm>
            <a:off x="294130" y="1181501"/>
            <a:ext cx="116489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+mj-lt"/>
              <a:buAutoNum type="arabicPeriod" startAt="6"/>
            </a:pPr>
            <a:r>
              <a:rPr lang="it-I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Organizzazione della struttura comunale di protezione civile: sede, attrezzature e volontariato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2" y="3165322"/>
            <a:ext cx="5644563" cy="35269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486" y="3165322"/>
            <a:ext cx="5474885" cy="35225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ttangolo 8"/>
          <p:cNvSpPr/>
          <p:nvPr/>
        </p:nvSpPr>
        <p:spPr>
          <a:xfrm>
            <a:off x="294130" y="2191808"/>
            <a:ext cx="116278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it-IT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Protezione Civile 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 Comune di Rimini ha la sua sede operativa in Via Marecchiese n.193 presso l’area dell’ex depuratore comunale ora in parte trasformata in area di emergenza.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88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80" y="248934"/>
            <a:ext cx="720000" cy="72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0" y="248934"/>
            <a:ext cx="447379" cy="720000"/>
          </a:xfrm>
          <a:prstGeom prst="rect">
            <a:avLst/>
          </a:prstGeom>
        </p:spPr>
      </p:pic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276534"/>
              </p:ext>
            </p:extLst>
          </p:nvPr>
        </p:nvGraphicFramePr>
        <p:xfrm>
          <a:off x="916013" y="248933"/>
          <a:ext cx="2405037" cy="720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5037">
                  <a:extLst>
                    <a:ext uri="{9D8B030D-6E8A-4147-A177-3AD203B41FA5}">
                      <a16:colId xmlns:a16="http://schemas.microsoft.com/office/drawing/2014/main" val="2574969542"/>
                    </a:ext>
                  </a:extLst>
                </a:gridCol>
              </a:tblGrid>
              <a:tr h="28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500" b="0" dirty="0">
                          <a:solidFill>
                            <a:schemeClr val="tx1"/>
                          </a:solidFill>
                          <a:effectLst/>
                        </a:rPr>
                        <a:t>Comune di Rimini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994507"/>
                  </a:ext>
                </a:extLst>
              </a:tr>
              <a:tr h="436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DIREZIONE GENERALE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Settore Infrastrutture e Qualità Ambientale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160496"/>
                  </a:ext>
                </a:extLst>
              </a:tr>
            </a:tbl>
          </a:graphicData>
        </a:graphic>
      </p:graphicFrame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19" y="1182112"/>
            <a:ext cx="5114102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877" y="1182112"/>
            <a:ext cx="5114103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047" y="3855809"/>
            <a:ext cx="4339549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406" y="3855809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4506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80" y="248934"/>
            <a:ext cx="720000" cy="72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0" y="248934"/>
            <a:ext cx="447379" cy="72000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294130" y="1082055"/>
            <a:ext cx="11627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Cos’è la Protezione Civile</a:t>
            </a:r>
          </a:p>
        </p:txBody>
      </p:sp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276534"/>
              </p:ext>
            </p:extLst>
          </p:nvPr>
        </p:nvGraphicFramePr>
        <p:xfrm>
          <a:off x="916013" y="248933"/>
          <a:ext cx="2405037" cy="720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5037">
                  <a:extLst>
                    <a:ext uri="{9D8B030D-6E8A-4147-A177-3AD203B41FA5}">
                      <a16:colId xmlns:a16="http://schemas.microsoft.com/office/drawing/2014/main" val="2574969542"/>
                    </a:ext>
                  </a:extLst>
                </a:gridCol>
              </a:tblGrid>
              <a:tr h="28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500" b="0" dirty="0">
                          <a:solidFill>
                            <a:schemeClr val="tx1"/>
                          </a:solidFill>
                          <a:effectLst/>
                        </a:rPr>
                        <a:t>Comune di Rimini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994507"/>
                  </a:ext>
                </a:extLst>
              </a:tr>
              <a:tr h="436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DIREZIONE GENERALE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Settore Infrastrutture e Qualità Ambientale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160496"/>
                  </a:ext>
                </a:extLst>
              </a:tr>
            </a:tbl>
          </a:graphicData>
        </a:graphic>
      </p:graphicFrame>
      <p:sp>
        <p:nvSpPr>
          <p:cNvPr id="6" name="CasellaDiTesto 5">
            <a:extLst>
              <a:ext uri="{FF2B5EF4-FFF2-40B4-BE49-F238E27FC236}">
                <a16:creationId xmlns:a16="http://schemas.microsoft.com/office/drawing/2014/main" id="{96AC2FD0-8B2B-48C4-47CE-0EEAEC739C09}"/>
              </a:ext>
            </a:extLst>
          </p:cNvPr>
          <p:cNvSpPr txBox="1"/>
          <p:nvPr/>
        </p:nvSpPr>
        <p:spPr>
          <a:xfrm>
            <a:off x="270020" y="1605275"/>
            <a:ext cx="116278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i="0" u="none" strike="noStrike" baseline="0" dirty="0">
                <a:latin typeface="Calibri" panose="020F0502020204030204" pitchFamily="34" charset="0"/>
              </a:rPr>
              <a:t>La funzione di protezione civile è l’insieme delle competenze e delle attività volte a tutelare la vita, l’integrità fisica, i beni, gli insediamenti, gli animali e l’ambiente dai danni o dal pericolo di danni derivanti da eventi calamitosi di origine naturale o derivanti dall’attività dell’uomo.</a:t>
            </a:r>
          </a:p>
          <a:p>
            <a:pPr algn="just"/>
            <a:r>
              <a:rPr lang="it-IT" sz="2000" i="0" u="none" strike="noStrike" baseline="0" dirty="0">
                <a:latin typeface="Calibri" panose="020F0502020204030204" pitchFamily="34" charset="0"/>
              </a:rPr>
              <a:t>Non è un compito assegnato a una singola amministrazione ma è una funzione attribuita a un sistema complesso: il </a:t>
            </a:r>
            <a:r>
              <a:rPr lang="it-IT" sz="2000" b="1" i="0" u="none" strike="noStrike" baseline="0" dirty="0">
                <a:latin typeface="Calibri" panose="020F0502020204030204" pitchFamily="34" charset="0"/>
              </a:rPr>
              <a:t>Servizio Nazionale di Protezione Civile</a:t>
            </a:r>
            <a:endParaRPr lang="it-IT" sz="2000" b="1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BFFAEAA-27EA-BDEB-12D1-FEAA80C977A2}"/>
              </a:ext>
            </a:extLst>
          </p:cNvPr>
          <p:cNvSpPr txBox="1"/>
          <p:nvPr/>
        </p:nvSpPr>
        <p:spPr>
          <a:xfrm>
            <a:off x="410885" y="4467929"/>
            <a:ext cx="10757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CHI NE FA PARTE?</a:t>
            </a:r>
          </a:p>
        </p:txBody>
      </p:sp>
      <p:sp>
        <p:nvSpPr>
          <p:cNvPr id="22" name="Freccia a destra 21">
            <a:extLst>
              <a:ext uri="{FF2B5EF4-FFF2-40B4-BE49-F238E27FC236}">
                <a16:creationId xmlns:a16="http://schemas.microsoft.com/office/drawing/2014/main" id="{7EE7981A-7625-A015-C93E-D892BAB4AE7D}"/>
              </a:ext>
            </a:extLst>
          </p:cNvPr>
          <p:cNvSpPr/>
          <p:nvPr/>
        </p:nvSpPr>
        <p:spPr>
          <a:xfrm>
            <a:off x="1065304" y="4711302"/>
            <a:ext cx="618570" cy="52891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4865404-7342-7F51-5338-E597920912F5}"/>
              </a:ext>
            </a:extLst>
          </p:cNvPr>
          <p:cNvSpPr txBox="1"/>
          <p:nvPr/>
        </p:nvSpPr>
        <p:spPr>
          <a:xfrm>
            <a:off x="1899021" y="3447632"/>
            <a:ext cx="1757082" cy="323165"/>
          </a:xfrm>
          <a:prstGeom prst="rect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500" b="1" dirty="0"/>
              <a:t>COMPONENTI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EE58F081-018B-21BE-BDE2-8F2178C3CE00}"/>
              </a:ext>
            </a:extLst>
          </p:cNvPr>
          <p:cNvSpPr txBox="1"/>
          <p:nvPr/>
        </p:nvSpPr>
        <p:spPr>
          <a:xfrm>
            <a:off x="1899021" y="4624640"/>
            <a:ext cx="1757082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500" b="1" dirty="0"/>
              <a:t>STRUTTURE OPERATIVE</a:t>
            </a:r>
          </a:p>
        </p:txBody>
      </p: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22147AD5-776C-DB3C-A4D2-0A29D61FE30E}"/>
              </a:ext>
            </a:extLst>
          </p:cNvPr>
          <p:cNvCxnSpPr/>
          <p:nvPr/>
        </p:nvCxnSpPr>
        <p:spPr>
          <a:xfrm>
            <a:off x="1800412" y="3447632"/>
            <a:ext cx="0" cy="3060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8D9ECCA-3D86-440B-FBAE-C3E3B4D83329}"/>
              </a:ext>
            </a:extLst>
          </p:cNvPr>
          <p:cNvSpPr txBox="1"/>
          <p:nvPr/>
        </p:nvSpPr>
        <p:spPr>
          <a:xfrm>
            <a:off x="3772641" y="4069897"/>
            <a:ext cx="8014449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/>
              <a:t>Corpo nazionale dei Vigili del Fuoco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/>
              <a:t>Forze Armate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/>
              <a:t>Forze di Polizia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/>
              <a:t>Comunità Scientifica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/>
              <a:t>Strutture del Servizio sanitario nazionale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/>
              <a:t>Organizzazioni di volontariato, Croce Rossa Italiana, Corpo nazionale di soccorso alpino e speleologico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/>
              <a:t>Sistema nazionale per la protezione dell’ambiante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/>
              <a:t>Strutture per la gestione dei servizi meteorologici nazionali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E37F0AEF-B554-B1C2-660E-5A66B8CB0AC3}"/>
              </a:ext>
            </a:extLst>
          </p:cNvPr>
          <p:cNvSpPr txBox="1"/>
          <p:nvPr/>
        </p:nvSpPr>
        <p:spPr>
          <a:xfrm>
            <a:off x="3772647" y="3239883"/>
            <a:ext cx="5181599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/>
              <a:t>Stato: </a:t>
            </a:r>
            <a:r>
              <a:rPr lang="it-IT" sz="1400" i="1" dirty="0"/>
              <a:t>Dipartimento della Protezione Civile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/>
              <a:t>Regioni, Provincie Autonome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/>
              <a:t>Enti locali: Province, Città Metropolitane, </a:t>
            </a:r>
            <a:r>
              <a:rPr lang="it-IT" sz="1400" b="1" dirty="0">
                <a:solidFill>
                  <a:srgbClr val="FF0000"/>
                </a:solidFill>
              </a:rPr>
              <a:t>COMUNI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851EC779-45FC-8C04-393D-37FAA8ED8503}"/>
              </a:ext>
            </a:extLst>
          </p:cNvPr>
          <p:cNvSpPr txBox="1"/>
          <p:nvPr/>
        </p:nvSpPr>
        <p:spPr>
          <a:xfrm>
            <a:off x="1899021" y="6184878"/>
            <a:ext cx="1757082" cy="323165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500" b="1" dirty="0"/>
              <a:t>Concorrono inoltre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951B97A-D69A-6369-1D93-EA8D7BE97FB4}"/>
              </a:ext>
            </a:extLst>
          </p:cNvPr>
          <p:cNvSpPr txBox="1"/>
          <p:nvPr/>
        </p:nvSpPr>
        <p:spPr>
          <a:xfrm>
            <a:off x="3772652" y="5977129"/>
            <a:ext cx="8014438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/>
              <a:t>Ordini e collegi professionali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/>
              <a:t>Enti, istituti e agenzie nazionali che svolgono funzioni in materia di protezione civile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/>
              <a:t>Società e altre organizzazioni pubbliche o private che svolgono funzioni utili</a:t>
            </a:r>
          </a:p>
        </p:txBody>
      </p:sp>
    </p:spTree>
    <p:extLst>
      <p:ext uri="{BB962C8B-B14F-4D97-AF65-F5344CB8AC3E}">
        <p14:creationId xmlns:p14="http://schemas.microsoft.com/office/powerpoint/2010/main" val="1345294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80" y="248934"/>
            <a:ext cx="720000" cy="72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0" y="248934"/>
            <a:ext cx="447379" cy="720000"/>
          </a:xfrm>
          <a:prstGeom prst="rect">
            <a:avLst/>
          </a:prstGeom>
        </p:spPr>
      </p:pic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276534"/>
              </p:ext>
            </p:extLst>
          </p:nvPr>
        </p:nvGraphicFramePr>
        <p:xfrm>
          <a:off x="916013" y="248933"/>
          <a:ext cx="2405037" cy="720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5037">
                  <a:extLst>
                    <a:ext uri="{9D8B030D-6E8A-4147-A177-3AD203B41FA5}">
                      <a16:colId xmlns:a16="http://schemas.microsoft.com/office/drawing/2014/main" val="2574969542"/>
                    </a:ext>
                  </a:extLst>
                </a:gridCol>
              </a:tblGrid>
              <a:tr h="28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500" b="0" dirty="0">
                          <a:solidFill>
                            <a:schemeClr val="tx1"/>
                          </a:solidFill>
                          <a:effectLst/>
                        </a:rPr>
                        <a:t>Comune di Rimini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994507"/>
                  </a:ext>
                </a:extLst>
              </a:tr>
              <a:tr h="436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DIREZIONE GENERALE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Settore Infrastrutture e Qualità Ambientale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160496"/>
                  </a:ext>
                </a:extLst>
              </a:tr>
            </a:tbl>
          </a:graphicData>
        </a:graphic>
      </p:graphicFrame>
      <p:sp>
        <p:nvSpPr>
          <p:cNvPr id="8" name="Rettangolo 7"/>
          <p:cNvSpPr/>
          <p:nvPr/>
        </p:nvSpPr>
        <p:spPr>
          <a:xfrm>
            <a:off x="294130" y="1154579"/>
            <a:ext cx="116278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Presso la stessa struttura ha sede anche il </a:t>
            </a:r>
            <a:r>
              <a:rPr lang="it-IT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Gruppo comunale del Volontariato di Protezione Civile</a:t>
            </a: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del Comune di Rimini</a:t>
            </a:r>
            <a:endParaRPr lang="it-IT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485" y="2413506"/>
            <a:ext cx="5040000" cy="37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52" y="2413506"/>
            <a:ext cx="5040000" cy="37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06280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80" y="248934"/>
            <a:ext cx="720000" cy="72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0" y="248934"/>
            <a:ext cx="447379" cy="720000"/>
          </a:xfrm>
          <a:prstGeom prst="rect">
            <a:avLst/>
          </a:prstGeom>
        </p:spPr>
      </p:pic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276534"/>
              </p:ext>
            </p:extLst>
          </p:nvPr>
        </p:nvGraphicFramePr>
        <p:xfrm>
          <a:off x="916013" y="248933"/>
          <a:ext cx="2405037" cy="720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5037">
                  <a:extLst>
                    <a:ext uri="{9D8B030D-6E8A-4147-A177-3AD203B41FA5}">
                      <a16:colId xmlns:a16="http://schemas.microsoft.com/office/drawing/2014/main" val="2574969542"/>
                    </a:ext>
                  </a:extLst>
                </a:gridCol>
              </a:tblGrid>
              <a:tr h="28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500" b="0" dirty="0">
                          <a:solidFill>
                            <a:schemeClr val="tx1"/>
                          </a:solidFill>
                          <a:effectLst/>
                        </a:rPr>
                        <a:t>Comune di Rimini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994507"/>
                  </a:ext>
                </a:extLst>
              </a:tr>
              <a:tr h="436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DIREZIONE GENERALE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Settore Infrastrutture e Qualità Ambientale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160496"/>
                  </a:ext>
                </a:extLst>
              </a:tr>
            </a:tbl>
          </a:graphicData>
        </a:graphic>
      </p:graphicFrame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86" y="608933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376" y="3729066"/>
            <a:ext cx="5122493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139" y="3729066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861" y="1209067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428633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80" y="248934"/>
            <a:ext cx="720000" cy="72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0" y="248934"/>
            <a:ext cx="447379" cy="720000"/>
          </a:xfrm>
          <a:prstGeom prst="rect">
            <a:avLst/>
          </a:prstGeom>
        </p:spPr>
      </p:pic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276534"/>
              </p:ext>
            </p:extLst>
          </p:nvPr>
        </p:nvGraphicFramePr>
        <p:xfrm>
          <a:off x="916013" y="248933"/>
          <a:ext cx="2405037" cy="720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5037">
                  <a:extLst>
                    <a:ext uri="{9D8B030D-6E8A-4147-A177-3AD203B41FA5}">
                      <a16:colId xmlns:a16="http://schemas.microsoft.com/office/drawing/2014/main" val="2574969542"/>
                    </a:ext>
                  </a:extLst>
                </a:gridCol>
              </a:tblGrid>
              <a:tr h="28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500" b="0" dirty="0">
                          <a:solidFill>
                            <a:schemeClr val="tx1"/>
                          </a:solidFill>
                          <a:effectLst/>
                        </a:rPr>
                        <a:t>Comune di Rimini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994507"/>
                  </a:ext>
                </a:extLst>
              </a:tr>
              <a:tr h="436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DIREZIONE GENERALE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Settore Infrastrutture e Qualità Ambientale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160496"/>
                  </a:ext>
                </a:extLst>
              </a:tr>
            </a:tbl>
          </a:graphicData>
        </a:graphic>
      </p:graphicFrame>
      <p:sp>
        <p:nvSpPr>
          <p:cNvPr id="3" name="Rettangolo 2"/>
          <p:cNvSpPr/>
          <p:nvPr/>
        </p:nvSpPr>
        <p:spPr>
          <a:xfrm>
            <a:off x="294130" y="1304330"/>
            <a:ext cx="11627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   Diventa Volontario di protezione civile</a:t>
            </a:r>
            <a:endParaRPr lang="it-IT" sz="2800" b="1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222" y="2347416"/>
            <a:ext cx="4567377" cy="3821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Rettangolo 1"/>
          <p:cNvSpPr/>
          <p:nvPr/>
        </p:nvSpPr>
        <p:spPr>
          <a:xfrm>
            <a:off x="294130" y="2162946"/>
            <a:ext cx="66525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/>
              <a:t>Per poter svolgere attività di protezione civile come volontario a supporto del Comune di Rimini è necessario iscriversi al Gruppo di volontari.</a:t>
            </a:r>
          </a:p>
        </p:txBody>
      </p:sp>
      <p:sp>
        <p:nvSpPr>
          <p:cNvPr id="6" name="Rettangolo 5"/>
          <p:cNvSpPr/>
          <p:nvPr/>
        </p:nvSpPr>
        <p:spPr>
          <a:xfrm>
            <a:off x="294130" y="3499753"/>
            <a:ext cx="665258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100" dirty="0"/>
              <a:t>L’ammissione al GRUPPO è subordinata alla presentazione di apposita domanda a cui devono essere allegati i documenti/dichiarazioni in essa richiesti e, in particolare:</a:t>
            </a:r>
          </a:p>
          <a:p>
            <a:pPr algn="just"/>
            <a:r>
              <a:rPr lang="it-IT" sz="2100" dirty="0"/>
              <a:t>- autocertificazione in carta libera della residenza e del domicilio;</a:t>
            </a:r>
          </a:p>
          <a:p>
            <a:pPr algn="just"/>
            <a:r>
              <a:rPr lang="it-IT" sz="2100" dirty="0"/>
              <a:t>- elementi utili all’immediato reperimento (e-mail, numeri telefonici, PEC, ecc.);</a:t>
            </a:r>
          </a:p>
          <a:p>
            <a:pPr algn="just"/>
            <a:r>
              <a:rPr lang="it-IT" sz="2100" dirty="0"/>
              <a:t>- copia del documento di identità in corso di validità;</a:t>
            </a:r>
          </a:p>
          <a:p>
            <a:pPr algn="just"/>
            <a:r>
              <a:rPr lang="it-IT" sz="2100" dirty="0"/>
              <a:t>- copia del codice fiscale.</a:t>
            </a:r>
          </a:p>
        </p:txBody>
      </p:sp>
    </p:spTree>
    <p:extLst>
      <p:ext uri="{BB962C8B-B14F-4D97-AF65-F5344CB8AC3E}">
        <p14:creationId xmlns:p14="http://schemas.microsoft.com/office/powerpoint/2010/main" val="3443096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4C2E5-4E4A-0B1D-174B-FC995106B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FB51BC7B-E6AF-66CD-3B31-562B61F452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80" y="248934"/>
            <a:ext cx="720000" cy="720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8DF3011D-8CA2-7D7E-5113-115D37B0F5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0" y="248934"/>
            <a:ext cx="447379" cy="7200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7B52BC96-DF72-5FF5-9E10-00E85FD2F930}"/>
              </a:ext>
            </a:extLst>
          </p:cNvPr>
          <p:cNvSpPr/>
          <p:nvPr/>
        </p:nvSpPr>
        <p:spPr>
          <a:xfrm>
            <a:off x="294130" y="1203867"/>
            <a:ext cx="1162785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+mj-lt"/>
              <a:buAutoNum type="arabicPeriod" startAt="2"/>
            </a:pPr>
            <a:r>
              <a:rPr lang="it-I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Piano comunale di protezione civile</a:t>
            </a:r>
          </a:p>
          <a:p>
            <a:pPr algn="just"/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piano comunale di protezione civile è lo strumento che consente al Sindaco quale Autorità territoriale di protezione civile di predisporre e coordinare gli interventi di soccorso a tutela della popolazione e dei beni in un'area a rischio.</a:t>
            </a:r>
          </a:p>
          <a:p>
            <a:pPr algn="just"/>
            <a:endParaRPr lang="it-I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Piano è strutturato per argomenti secondo il seguente schema:</a:t>
            </a:r>
          </a:p>
          <a:p>
            <a:pPr algn="just"/>
            <a:endParaRPr lang="it-IT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Inquadramento del territorio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Individuazione dei rischi e definizione degli scenari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Modello di intervento (Allertamento, COC, Aree di Emergenza, Presidio Territoriale)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Procedure Operative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Informazione alla popolazione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Approvazione del piano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it-IT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Esercitazioni comunali di protezione civile</a:t>
            </a:r>
          </a:p>
        </p:txBody>
      </p:sp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96018451-6A4E-0C8A-8A46-5220EC1D5E17}"/>
              </a:ext>
            </a:extLst>
          </p:cNvPr>
          <p:cNvGraphicFramePr>
            <a:graphicFrameLocks noGrp="1"/>
          </p:cNvGraphicFramePr>
          <p:nvPr/>
        </p:nvGraphicFramePr>
        <p:xfrm>
          <a:off x="916013" y="248933"/>
          <a:ext cx="2405037" cy="720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5037">
                  <a:extLst>
                    <a:ext uri="{9D8B030D-6E8A-4147-A177-3AD203B41FA5}">
                      <a16:colId xmlns:a16="http://schemas.microsoft.com/office/drawing/2014/main" val="2574969542"/>
                    </a:ext>
                  </a:extLst>
                </a:gridCol>
              </a:tblGrid>
              <a:tr h="28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500" b="0" dirty="0">
                          <a:solidFill>
                            <a:schemeClr val="tx1"/>
                          </a:solidFill>
                          <a:effectLst/>
                        </a:rPr>
                        <a:t>Comune di Rimini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994507"/>
                  </a:ext>
                </a:extLst>
              </a:tr>
              <a:tr h="436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DIREZIONE GENERALE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Settore Infrastrutture e Qualità Ambientale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1604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2199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7839C-D968-F6BA-97A0-5B968108A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893F610-F66D-3AA7-D4DF-2A47B1FFD5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80" y="248934"/>
            <a:ext cx="720000" cy="720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02F0578-B5D9-CB43-23B8-1EEDBEAC1D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0" y="248934"/>
            <a:ext cx="447379" cy="720000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F2DB9EFE-4263-5795-8A9F-A6C9B9F9898C}"/>
              </a:ext>
            </a:extLst>
          </p:cNvPr>
          <p:cNvSpPr/>
          <p:nvPr/>
        </p:nvSpPr>
        <p:spPr>
          <a:xfrm>
            <a:off x="294130" y="1415534"/>
            <a:ext cx="1162785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Individuazione dei rischi e definizione degli scenari</a:t>
            </a:r>
          </a:p>
          <a:p>
            <a:endParaRPr lang="it-IT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Rischio idraulico</a:t>
            </a:r>
            <a:r>
              <a:rPr lang="it-IT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alluvioni per esondazioni fluviali e canali di bonifica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Rischio idrogeologico: frane e dissesti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Rischio fenomeni meteorologici avversi</a:t>
            </a:r>
            <a:r>
              <a:rPr lang="it-IT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it-I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temporali</a:t>
            </a:r>
            <a:r>
              <a:rPr lang="it-IT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vento</a:t>
            </a:r>
            <a:r>
              <a:rPr lang="it-IT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temperature, neve, pioggia che gela, stato del mare, </a:t>
            </a:r>
            <a:r>
              <a:rPr lang="it-I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criticità costiera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Rischio sismico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Rischio maremoto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Rischio incendi boschivi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it-IT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Rischi di origine antropica: industriale, trasporti, chimico</a:t>
            </a:r>
          </a:p>
        </p:txBody>
      </p:sp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EC8BACCC-F08C-CBF2-C585-76DA5F2BC0F4}"/>
              </a:ext>
            </a:extLst>
          </p:cNvPr>
          <p:cNvGraphicFramePr>
            <a:graphicFrameLocks noGrp="1"/>
          </p:cNvGraphicFramePr>
          <p:nvPr/>
        </p:nvGraphicFramePr>
        <p:xfrm>
          <a:off x="916013" y="248933"/>
          <a:ext cx="2405037" cy="720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5037">
                  <a:extLst>
                    <a:ext uri="{9D8B030D-6E8A-4147-A177-3AD203B41FA5}">
                      <a16:colId xmlns:a16="http://schemas.microsoft.com/office/drawing/2014/main" val="2574969542"/>
                    </a:ext>
                  </a:extLst>
                </a:gridCol>
              </a:tblGrid>
              <a:tr h="28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500" b="0" dirty="0">
                          <a:solidFill>
                            <a:schemeClr val="tx1"/>
                          </a:solidFill>
                          <a:effectLst/>
                        </a:rPr>
                        <a:t>Comune di Rimini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994507"/>
                  </a:ext>
                </a:extLst>
              </a:tr>
              <a:tr h="436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DIREZIONE GENERALE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Settore Infrastrutture e Qualità Ambientale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1604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0919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80" y="248934"/>
            <a:ext cx="720000" cy="72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0" y="248934"/>
            <a:ext cx="447379" cy="72000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294130" y="1156227"/>
            <a:ext cx="116278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Rischio idraulico</a:t>
            </a:r>
            <a:r>
              <a:rPr lang="it-IT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alluvioni per esondazioni fluviali e canali di bonifica</a:t>
            </a:r>
          </a:p>
          <a:p>
            <a:pPr algn="just"/>
            <a:r>
              <a:rPr lang="it-IT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 scenario del rischio idraulico nel territorio del Comune di Rimini è stato studiato dall’Autorità di Bacino attraverso il «Piano di Gestione del Rischio Alluvioni» sia per i fiumi che per i canali di bonifica. </a:t>
            </a:r>
          </a:p>
        </p:txBody>
      </p:sp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276534"/>
              </p:ext>
            </p:extLst>
          </p:nvPr>
        </p:nvGraphicFramePr>
        <p:xfrm>
          <a:off x="916013" y="248933"/>
          <a:ext cx="2405037" cy="720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5037">
                  <a:extLst>
                    <a:ext uri="{9D8B030D-6E8A-4147-A177-3AD203B41FA5}">
                      <a16:colId xmlns:a16="http://schemas.microsoft.com/office/drawing/2014/main" val="2574969542"/>
                    </a:ext>
                  </a:extLst>
                </a:gridCol>
              </a:tblGrid>
              <a:tr h="28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500" b="0" dirty="0">
                          <a:solidFill>
                            <a:schemeClr val="tx1"/>
                          </a:solidFill>
                          <a:effectLst/>
                        </a:rPr>
                        <a:t>Comune di Rimini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994507"/>
                  </a:ext>
                </a:extLst>
              </a:tr>
              <a:tr h="436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DIREZIONE GENERALE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Settore Infrastrutture e Qualità Ambientale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160496"/>
                  </a:ext>
                </a:extLst>
              </a:tr>
            </a:tbl>
          </a:graphicData>
        </a:graphic>
      </p:graphicFrame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2963" y="2429205"/>
            <a:ext cx="7527784" cy="42393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034D707-057F-0901-35CD-F6E9E2AE1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76" y="5076967"/>
            <a:ext cx="3903109" cy="12496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88344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80" y="248934"/>
            <a:ext cx="720000" cy="72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0" y="248934"/>
            <a:ext cx="447379" cy="720000"/>
          </a:xfrm>
          <a:prstGeom prst="rect">
            <a:avLst/>
          </a:prstGeom>
        </p:spPr>
      </p:pic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276534"/>
              </p:ext>
            </p:extLst>
          </p:nvPr>
        </p:nvGraphicFramePr>
        <p:xfrm>
          <a:off x="916013" y="248933"/>
          <a:ext cx="2405037" cy="720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5037">
                  <a:extLst>
                    <a:ext uri="{9D8B030D-6E8A-4147-A177-3AD203B41FA5}">
                      <a16:colId xmlns:a16="http://schemas.microsoft.com/office/drawing/2014/main" val="2574969542"/>
                    </a:ext>
                  </a:extLst>
                </a:gridCol>
              </a:tblGrid>
              <a:tr h="28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500" b="0" dirty="0">
                          <a:solidFill>
                            <a:schemeClr val="tx1"/>
                          </a:solidFill>
                          <a:effectLst/>
                        </a:rPr>
                        <a:t>Comune di Rimini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994507"/>
                  </a:ext>
                </a:extLst>
              </a:tr>
              <a:tr h="436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DIREZIONE GENERALE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Settore Infrastrutture e Qualità Ambientale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160496"/>
                  </a:ext>
                </a:extLst>
              </a:tr>
            </a:tbl>
          </a:graphicData>
        </a:graphic>
      </p:graphicFrame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1314" y="2458057"/>
            <a:ext cx="5620666" cy="42722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130" y="1448530"/>
            <a:ext cx="5837175" cy="43778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ttangolo 1"/>
          <p:cNvSpPr/>
          <p:nvPr/>
        </p:nvSpPr>
        <p:spPr>
          <a:xfrm>
            <a:off x="3167731" y="968934"/>
            <a:ext cx="6267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Mappa aree a pericolosità idraulica fluviale (Reticolo Principale)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D8C6ADC-4D3C-4CCF-DC32-9CA0328566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9235" y="1448530"/>
            <a:ext cx="2804824" cy="8979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48994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81E75D-F8E7-C6D9-1FA6-B9C55B00A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BFFDE919-C136-E34F-A698-4A7BE3011E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80" y="248934"/>
            <a:ext cx="720000" cy="720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A3DC55C-B989-093F-456F-9297AF3AC7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0" y="248934"/>
            <a:ext cx="447379" cy="720000"/>
          </a:xfrm>
          <a:prstGeom prst="rect">
            <a:avLst/>
          </a:prstGeom>
        </p:spPr>
      </p:pic>
      <p:graphicFrame>
        <p:nvGraphicFramePr>
          <p:cNvPr id="10" name="Tabella 9">
            <a:extLst>
              <a:ext uri="{FF2B5EF4-FFF2-40B4-BE49-F238E27FC236}">
                <a16:creationId xmlns:a16="http://schemas.microsoft.com/office/drawing/2014/main" id="{359DCF05-B261-552F-30D0-52111999C3A9}"/>
              </a:ext>
            </a:extLst>
          </p:cNvPr>
          <p:cNvGraphicFramePr>
            <a:graphicFrameLocks noGrp="1"/>
          </p:cNvGraphicFramePr>
          <p:nvPr/>
        </p:nvGraphicFramePr>
        <p:xfrm>
          <a:off x="916013" y="248933"/>
          <a:ext cx="2405037" cy="720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5037">
                  <a:extLst>
                    <a:ext uri="{9D8B030D-6E8A-4147-A177-3AD203B41FA5}">
                      <a16:colId xmlns:a16="http://schemas.microsoft.com/office/drawing/2014/main" val="2574969542"/>
                    </a:ext>
                  </a:extLst>
                </a:gridCol>
              </a:tblGrid>
              <a:tr h="28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500" b="0" dirty="0">
                          <a:solidFill>
                            <a:schemeClr val="tx1"/>
                          </a:solidFill>
                          <a:effectLst/>
                        </a:rPr>
                        <a:t>Comune di Rimini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994507"/>
                  </a:ext>
                </a:extLst>
              </a:tr>
              <a:tr h="436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DIREZIONE GENERALE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Settore Infrastrutture e Qualità Ambientale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160496"/>
                  </a:ext>
                </a:extLst>
              </a:tr>
            </a:tbl>
          </a:graphicData>
        </a:graphic>
      </p:graphicFrame>
      <p:pic>
        <p:nvPicPr>
          <p:cNvPr id="11" name="Immagine 10">
            <a:extLst>
              <a:ext uri="{FF2B5EF4-FFF2-40B4-BE49-F238E27FC236}">
                <a16:creationId xmlns:a16="http://schemas.microsoft.com/office/drawing/2014/main" id="{F7877DAF-FB5F-82DA-DDD9-62E297400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1902" y="1415632"/>
            <a:ext cx="6150469" cy="5304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6A5767F6-8212-0AE1-39EE-010FC025D269}"/>
              </a:ext>
            </a:extLst>
          </p:cNvPr>
          <p:cNvSpPr/>
          <p:nvPr/>
        </p:nvSpPr>
        <p:spPr>
          <a:xfrm>
            <a:off x="3133555" y="968934"/>
            <a:ext cx="6267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Mappa aree a pericolosità idraulica fluviale (Reticolo Principale)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9C6E111-1F07-89BD-51C7-5F6F4E6B99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702" y="5821810"/>
            <a:ext cx="2804824" cy="8979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21502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980" y="248934"/>
            <a:ext cx="720000" cy="72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30" y="248934"/>
            <a:ext cx="447379" cy="720000"/>
          </a:xfrm>
          <a:prstGeom prst="rect">
            <a:avLst/>
          </a:prstGeom>
        </p:spPr>
      </p:pic>
      <p:graphicFrame>
        <p:nvGraphicFramePr>
          <p:cNvPr id="10" name="Tabel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276534"/>
              </p:ext>
            </p:extLst>
          </p:nvPr>
        </p:nvGraphicFramePr>
        <p:xfrm>
          <a:off x="916013" y="248933"/>
          <a:ext cx="2405037" cy="7200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05037">
                  <a:extLst>
                    <a:ext uri="{9D8B030D-6E8A-4147-A177-3AD203B41FA5}">
                      <a16:colId xmlns:a16="http://schemas.microsoft.com/office/drawing/2014/main" val="2574969542"/>
                    </a:ext>
                  </a:extLst>
                </a:gridCol>
              </a:tblGrid>
              <a:tr h="28305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500" b="0" dirty="0">
                          <a:solidFill>
                            <a:schemeClr val="tx1"/>
                          </a:solidFill>
                          <a:effectLst/>
                        </a:rPr>
                        <a:t>Comune di Rimini</a:t>
                      </a:r>
                      <a:endParaRPr lang="it-IT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7994507"/>
                  </a:ext>
                </a:extLst>
              </a:tr>
              <a:tr h="4369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DIREZIONE GENERALE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000" b="0" dirty="0">
                          <a:solidFill>
                            <a:schemeClr val="tx1"/>
                          </a:solidFill>
                          <a:effectLst/>
                        </a:rPr>
                        <a:t>Settore Infrastrutture e Qualità Ambientale</a:t>
                      </a:r>
                      <a:endParaRPr lang="it-IT" sz="12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160496"/>
                  </a:ext>
                </a:extLst>
              </a:tr>
            </a:tbl>
          </a:graphicData>
        </a:graphic>
      </p:graphicFrame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855" y="1161551"/>
            <a:ext cx="9763125" cy="55721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ttangolo 5"/>
          <p:cNvSpPr/>
          <p:nvPr/>
        </p:nvSpPr>
        <p:spPr>
          <a:xfrm>
            <a:off x="3108071" y="784268"/>
            <a:ext cx="8306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Mappa aree a pericolosità idraulica canali di bonifica (Reticolo Secondario di Pianura)</a:t>
            </a:r>
            <a:endParaRPr lang="it-IT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F562543-CE18-EBF5-B906-B7DBD7D6A3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4769" y="5624738"/>
            <a:ext cx="2804824" cy="89798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83197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1779</Words>
  <Application>Microsoft Office PowerPoint</Application>
  <PresentationFormat>Widescreen</PresentationFormat>
  <Paragraphs>248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3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usercr</dc:creator>
  <cp:lastModifiedBy>DELLA VALLE Alberto</cp:lastModifiedBy>
  <cp:revision>54</cp:revision>
  <dcterms:created xsi:type="dcterms:W3CDTF">2024-11-06T08:49:01Z</dcterms:created>
  <dcterms:modified xsi:type="dcterms:W3CDTF">2024-12-18T09:10:45Z</dcterms:modified>
</cp:coreProperties>
</file>